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SK Cuber" charset="1" panose="00000000000000000000"/>
      <p:regular r:id="rId18"/>
    </p:embeddedFont>
    <p:embeddedFont>
      <p:font typeface="Open Sauce Bold" charset="1" panose="00000800000000000000"/>
      <p:regular r:id="rId19"/>
    </p:embeddedFont>
    <p:embeddedFont>
      <p:font typeface="Open Sauce"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3.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5047216"/>
            <a:ext cx="803173" cy="214666"/>
          </a:xfrm>
          <a:custGeom>
            <a:avLst/>
            <a:gdLst/>
            <a:ahLst/>
            <a:cxnLst/>
            <a:rect r="r" b="b" t="t" l="l"/>
            <a:pathLst>
              <a:path h="214666" w="803173">
                <a:moveTo>
                  <a:pt x="0" y="0"/>
                </a:moveTo>
                <a:lnTo>
                  <a:pt x="803173" y="0"/>
                </a:lnTo>
                <a:lnTo>
                  <a:pt x="803173" y="214666"/>
                </a:lnTo>
                <a:lnTo>
                  <a:pt x="0" y="21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54680" y="2625774"/>
            <a:ext cx="15295223" cy="4768751"/>
          </a:xfrm>
          <a:prstGeom prst="rect">
            <a:avLst/>
          </a:prstGeom>
        </p:spPr>
        <p:txBody>
          <a:bodyPr anchor="t" rtlCol="false" tIns="0" lIns="0" bIns="0" rIns="0">
            <a:spAutoFit/>
          </a:bodyPr>
          <a:lstStyle/>
          <a:p>
            <a:pPr algn="ctr">
              <a:lnSpc>
                <a:spcPts val="12420"/>
              </a:lnSpc>
              <a:spcBef>
                <a:spcPct val="0"/>
              </a:spcBef>
            </a:pPr>
            <a:r>
              <a:rPr lang="en-US" sz="8871">
                <a:solidFill>
                  <a:srgbClr val="5CE1E6"/>
                </a:solidFill>
                <a:latin typeface="SK Cuber"/>
                <a:ea typeface="SK Cuber"/>
                <a:cs typeface="SK Cuber"/>
                <a:sym typeface="SK Cuber"/>
              </a:rPr>
              <a:t>Lab 7 - Estacion Meteorologica</a:t>
            </a:r>
          </a:p>
        </p:txBody>
      </p:sp>
      <p:sp>
        <p:nvSpPr>
          <p:cNvPr name="Freeform 5" id="5"/>
          <p:cNvSpPr/>
          <p:nvPr/>
        </p:nvSpPr>
        <p:spPr>
          <a:xfrm flipH="true" flipV="false" rot="0">
            <a:off x="16456127" y="5036167"/>
            <a:ext cx="803173" cy="214666"/>
          </a:xfrm>
          <a:custGeom>
            <a:avLst/>
            <a:gdLst/>
            <a:ahLst/>
            <a:cxnLst/>
            <a:rect r="r" b="b" t="t" l="l"/>
            <a:pathLst>
              <a:path h="214666" w="803173">
                <a:moveTo>
                  <a:pt x="803173" y="0"/>
                </a:moveTo>
                <a:lnTo>
                  <a:pt x="0" y="0"/>
                </a:lnTo>
                <a:lnTo>
                  <a:pt x="0" y="214666"/>
                </a:lnTo>
                <a:lnTo>
                  <a:pt x="803173" y="214666"/>
                </a:lnTo>
                <a:lnTo>
                  <a:pt x="8031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46706" y="1028700"/>
            <a:ext cx="316582" cy="273412"/>
          </a:xfrm>
          <a:custGeom>
            <a:avLst/>
            <a:gdLst/>
            <a:ahLst/>
            <a:cxnLst/>
            <a:rect r="r" b="b" t="t" l="l"/>
            <a:pathLst>
              <a:path h="273412" w="316582">
                <a:moveTo>
                  <a:pt x="0" y="0"/>
                </a:moveTo>
                <a:lnTo>
                  <a:pt x="316581" y="0"/>
                </a:lnTo>
                <a:lnTo>
                  <a:pt x="316581" y="273412"/>
                </a:lnTo>
                <a:lnTo>
                  <a:pt x="0" y="273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7643461" cy="3590407"/>
            <a:chOff x="0" y="0"/>
            <a:chExt cx="4164123" cy="1956037"/>
          </a:xfrm>
        </p:grpSpPr>
        <p:sp>
          <p:nvSpPr>
            <p:cNvPr name="Freeform 4" id="4"/>
            <p:cNvSpPr/>
            <p:nvPr/>
          </p:nvSpPr>
          <p:spPr>
            <a:xfrm flipH="false" flipV="false" rot="0">
              <a:off x="0" y="0"/>
              <a:ext cx="4164123" cy="1956037"/>
            </a:xfrm>
            <a:custGeom>
              <a:avLst/>
              <a:gdLst/>
              <a:ahLst/>
              <a:cxnLst/>
              <a:rect r="r" b="b" t="t" l="l"/>
              <a:pathLst>
                <a:path h="1956037" w="4164123">
                  <a:moveTo>
                    <a:pt x="4004103" y="0"/>
                  </a:moveTo>
                  <a:lnTo>
                    <a:pt x="160020" y="0"/>
                  </a:lnTo>
                  <a:lnTo>
                    <a:pt x="0" y="160020"/>
                  </a:lnTo>
                  <a:lnTo>
                    <a:pt x="0" y="1796017"/>
                  </a:lnTo>
                  <a:lnTo>
                    <a:pt x="160020" y="1956037"/>
                  </a:lnTo>
                  <a:lnTo>
                    <a:pt x="4004103" y="1956037"/>
                  </a:lnTo>
                  <a:lnTo>
                    <a:pt x="4164123" y="1796017"/>
                  </a:lnTo>
                  <a:lnTo>
                    <a:pt x="4164123" y="160020"/>
                  </a:lnTo>
                  <a:lnTo>
                    <a:pt x="4004103" y="0"/>
                  </a:lnTo>
                  <a:close/>
                </a:path>
              </a:pathLst>
            </a:custGeom>
            <a:blipFill>
              <a:blip r:embed="rId4"/>
              <a:stretch>
                <a:fillRect l="0" t="-13067" r="0" b="-13067"/>
              </a:stretch>
            </a:blipFill>
          </p:spPr>
        </p:sp>
      </p:grpSp>
      <p:grpSp>
        <p:nvGrpSpPr>
          <p:cNvPr name="Group 5" id="5"/>
          <p:cNvGrpSpPr/>
          <p:nvPr/>
        </p:nvGrpSpPr>
        <p:grpSpPr>
          <a:xfrm rot="0">
            <a:off x="11330023" y="2110959"/>
            <a:ext cx="8066528" cy="9788778"/>
            <a:chOff x="0" y="0"/>
            <a:chExt cx="5039833" cy="6115866"/>
          </a:xfrm>
        </p:grpSpPr>
        <p:sp>
          <p:nvSpPr>
            <p:cNvPr name="Freeform 6" id="6"/>
            <p:cNvSpPr/>
            <p:nvPr/>
          </p:nvSpPr>
          <p:spPr>
            <a:xfrm flipH="false" flipV="false" rot="0">
              <a:off x="0" y="0"/>
              <a:ext cx="5039833" cy="6115866"/>
            </a:xfrm>
            <a:custGeom>
              <a:avLst/>
              <a:gdLst/>
              <a:ahLst/>
              <a:cxnLst/>
              <a:rect r="r" b="b" t="t" l="l"/>
              <a:pathLst>
                <a:path h="6115866" w="5039833">
                  <a:moveTo>
                    <a:pt x="4879813" y="0"/>
                  </a:moveTo>
                  <a:lnTo>
                    <a:pt x="160020" y="0"/>
                  </a:lnTo>
                  <a:lnTo>
                    <a:pt x="0" y="160020"/>
                  </a:lnTo>
                  <a:lnTo>
                    <a:pt x="0" y="5955846"/>
                  </a:lnTo>
                  <a:lnTo>
                    <a:pt x="160020" y="6115866"/>
                  </a:lnTo>
                  <a:lnTo>
                    <a:pt x="4879813" y="6115866"/>
                  </a:lnTo>
                  <a:lnTo>
                    <a:pt x="5039833" y="5955846"/>
                  </a:lnTo>
                  <a:lnTo>
                    <a:pt x="5039833" y="160020"/>
                  </a:lnTo>
                  <a:lnTo>
                    <a:pt x="4879813" y="0"/>
                  </a:lnTo>
                  <a:close/>
                </a:path>
              </a:pathLst>
            </a:custGeom>
            <a:solidFill>
              <a:srgbClr val="000000">
                <a:alpha val="0"/>
              </a:srgbClr>
            </a:solidFill>
            <a:ln w="9525" cap="sq">
              <a:solidFill>
                <a:srgbClr val="5CE1E6">
                  <a:alpha val="40000"/>
                </a:srgbClr>
              </a:solidFill>
              <a:prstDash val="solid"/>
              <a:miter/>
            </a:ln>
          </p:spPr>
        </p:sp>
        <p:sp>
          <p:nvSpPr>
            <p:cNvPr name="TextBox 7" id="7"/>
            <p:cNvSpPr txBox="true"/>
            <p:nvPr/>
          </p:nvSpPr>
          <p:spPr>
            <a:xfrm>
              <a:off x="63500" y="34925"/>
              <a:ext cx="4912833" cy="6017441"/>
            </a:xfrm>
            <a:prstGeom prst="rect">
              <a:avLst/>
            </a:prstGeom>
          </p:spPr>
          <p:txBody>
            <a:bodyPr anchor="ctr" rtlCol="false" tIns="50800" lIns="50800" bIns="50800" rIns="50800"/>
            <a:lstStyle/>
            <a:p>
              <a:pPr algn="ctr">
                <a:lnSpc>
                  <a:spcPts val="1960"/>
                </a:lnSpc>
              </a:pPr>
            </a:p>
          </p:txBody>
        </p:sp>
      </p:grpSp>
      <p:sp>
        <p:nvSpPr>
          <p:cNvPr name="Freeform 8" id="8"/>
          <p:cNvSpPr/>
          <p:nvPr/>
        </p:nvSpPr>
        <p:spPr>
          <a:xfrm flipH="false" flipV="false" rot="0">
            <a:off x="12336597" y="2351035"/>
            <a:ext cx="2151707" cy="215171"/>
          </a:xfrm>
          <a:custGeom>
            <a:avLst/>
            <a:gdLst/>
            <a:ahLst/>
            <a:cxnLst/>
            <a:rect r="r" b="b" t="t" l="l"/>
            <a:pathLst>
              <a:path h="215171" w="2151707">
                <a:moveTo>
                  <a:pt x="0" y="0"/>
                </a:moveTo>
                <a:lnTo>
                  <a:pt x="2151707" y="0"/>
                </a:lnTo>
                <a:lnTo>
                  <a:pt x="2151707" y="215171"/>
                </a:lnTo>
                <a:lnTo>
                  <a:pt x="0" y="215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333449" y="4099614"/>
            <a:ext cx="1067780" cy="530007"/>
          </a:xfrm>
          <a:custGeom>
            <a:avLst/>
            <a:gdLst/>
            <a:ahLst/>
            <a:cxnLst/>
            <a:rect r="r" b="b" t="t" l="l"/>
            <a:pathLst>
              <a:path h="530007" w="1067780">
                <a:moveTo>
                  <a:pt x="0" y="0"/>
                </a:moveTo>
                <a:lnTo>
                  <a:pt x="1067780" y="0"/>
                </a:lnTo>
                <a:lnTo>
                  <a:pt x="1067780" y="530007"/>
                </a:lnTo>
                <a:lnTo>
                  <a:pt x="0" y="5300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8700" y="5799957"/>
            <a:ext cx="9272113" cy="1121663"/>
          </a:xfrm>
          <a:prstGeom prst="rect">
            <a:avLst/>
          </a:prstGeom>
        </p:spPr>
        <p:txBody>
          <a:bodyPr anchor="t" rtlCol="false" tIns="0" lIns="0" bIns="0" rIns="0">
            <a:spAutoFit/>
          </a:bodyPr>
          <a:lstStyle/>
          <a:p>
            <a:pPr algn="l">
              <a:lnSpc>
                <a:spcPts val="7127"/>
              </a:lnSpc>
            </a:pPr>
            <a:r>
              <a:rPr lang="en-US" sz="8799">
                <a:solidFill>
                  <a:srgbClr val="5CE1E6"/>
                </a:solidFill>
                <a:latin typeface="SK Cuber"/>
                <a:ea typeface="SK Cuber"/>
                <a:cs typeface="SK Cuber"/>
                <a:sym typeface="SK Cuber"/>
              </a:rPr>
              <a:t>Teoría</a:t>
            </a:r>
          </a:p>
        </p:txBody>
      </p:sp>
      <p:sp>
        <p:nvSpPr>
          <p:cNvPr name="TextBox 11" id="11"/>
          <p:cNvSpPr txBox="true"/>
          <p:nvPr/>
        </p:nvSpPr>
        <p:spPr>
          <a:xfrm rot="0">
            <a:off x="15252621" y="1030813"/>
            <a:ext cx="2006679" cy="240611"/>
          </a:xfrm>
          <a:prstGeom prst="rect">
            <a:avLst/>
          </a:prstGeom>
        </p:spPr>
        <p:txBody>
          <a:bodyPr anchor="t" rtlCol="false" tIns="0" lIns="0" bIns="0" rIns="0">
            <a:spAutoFit/>
          </a:bodyPr>
          <a:lstStyle/>
          <a:p>
            <a:pPr algn="r">
              <a:lnSpc>
                <a:spcPts val="1960"/>
              </a:lnSpc>
              <a:spcBef>
                <a:spcPct val="0"/>
              </a:spcBef>
            </a:pPr>
            <a:r>
              <a:rPr lang="en-US" sz="1400" spc="-42">
                <a:solidFill>
                  <a:srgbClr val="FFFFFF"/>
                </a:solidFill>
                <a:latin typeface="Open Sauce"/>
                <a:ea typeface="Open Sauce"/>
                <a:cs typeface="Open Sauce"/>
                <a:sym typeface="Open Sauce"/>
              </a:rPr>
              <a:t>Giggling Platypus Co.</a:t>
            </a:r>
          </a:p>
        </p:txBody>
      </p:sp>
      <p:sp>
        <p:nvSpPr>
          <p:cNvPr name="TextBox 12" id="12"/>
          <p:cNvSpPr txBox="true"/>
          <p:nvPr/>
        </p:nvSpPr>
        <p:spPr>
          <a:xfrm rot="0">
            <a:off x="12336597" y="2598471"/>
            <a:ext cx="5420216" cy="826135"/>
          </a:xfrm>
          <a:prstGeom prst="rect">
            <a:avLst/>
          </a:prstGeom>
        </p:spPr>
        <p:txBody>
          <a:bodyPr anchor="t" rtlCol="false" tIns="0" lIns="0" bIns="0" rIns="0">
            <a:spAutoFit/>
          </a:bodyPr>
          <a:lstStyle/>
          <a:p>
            <a:pPr algn="l">
              <a:lnSpc>
                <a:spcPts val="2239"/>
              </a:lnSpc>
            </a:pPr>
          </a:p>
          <a:p>
            <a:pPr algn="l">
              <a:lnSpc>
                <a:spcPts val="2239"/>
              </a:lnSpc>
              <a:spcBef>
                <a:spcPct val="0"/>
              </a:spcBef>
            </a:pPr>
            <a:r>
              <a:rPr lang="en-US" b="true" sz="1599" spc="-47">
                <a:solidFill>
                  <a:srgbClr val="5CE1E6"/>
                </a:solidFill>
                <a:latin typeface="Open Sauce Bold"/>
                <a:ea typeface="Open Sauce Bold"/>
                <a:cs typeface="Open Sauce Bold"/>
                <a:sym typeface="Open Sauce Bold"/>
              </a:rPr>
              <a:t>¿Có</a:t>
            </a:r>
            <a:r>
              <a:rPr lang="en-US" b="true" sz="1599" spc="-47">
                <a:solidFill>
                  <a:srgbClr val="5CE1E6"/>
                </a:solidFill>
                <a:latin typeface="Open Sauce Bold"/>
                <a:ea typeface="Open Sauce Bold"/>
                <a:cs typeface="Open Sauce Bold"/>
                <a:sym typeface="Open Sauce Bold"/>
              </a:rPr>
              <a:t>mo podemos hacer que el valor de temperatura quepa en 14 bits?</a:t>
            </a:r>
          </a:p>
        </p:txBody>
      </p:sp>
      <p:sp>
        <p:nvSpPr>
          <p:cNvPr name="TextBox 13" id="13"/>
          <p:cNvSpPr txBox="true"/>
          <p:nvPr/>
        </p:nvSpPr>
        <p:spPr>
          <a:xfrm rot="0">
            <a:off x="12336597" y="3661035"/>
            <a:ext cx="4963365" cy="27171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Para que la temperatura quepa en 14 bits, se puede escalar el valor en lugar de guardar directamente el float. En este caso, se define una resolución fija de dos decimales y se almacena temperatura * 100 como entero. El rango de la temperatura es de 0 a 110.00 °C, por lo que el valor entero va de 0 a 11000. Con 14 bits se pueden representar valores desde 0 hasta 2¹⁴−1 = 16383, de modo que 11000 cabe sin problema dentro de esos 14 bits. Al decodificar, simplemente se divide el entero entre 100 para recuperar la temperatura aproximada con dos decimales.</a:t>
            </a:r>
          </a:p>
          <a:p>
            <a:pPr algn="l">
              <a:lnSpc>
                <a:spcPts val="1960"/>
              </a:lnSpc>
              <a:spcBef>
                <a:spcPct val="0"/>
              </a:spcBef>
            </a:pPr>
          </a:p>
        </p:txBody>
      </p:sp>
      <p:sp>
        <p:nvSpPr>
          <p:cNvPr name="TextBox 14" id="14"/>
          <p:cNvSpPr txBox="true"/>
          <p:nvPr/>
        </p:nvSpPr>
        <p:spPr>
          <a:xfrm rot="0">
            <a:off x="12336597" y="6340100"/>
            <a:ext cx="4963365" cy="82613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¿Qué sucedería si aho</a:t>
            </a:r>
            <a:r>
              <a:rPr lang="en-US" b="true" sz="1599" spc="-47">
                <a:solidFill>
                  <a:srgbClr val="5CE1E6"/>
                </a:solidFill>
                <a:latin typeface="Open Sauce Bold"/>
                <a:ea typeface="Open Sauce Bold"/>
                <a:cs typeface="Open Sauce Bold"/>
                <a:sym typeface="Open Sauce Bold"/>
              </a:rPr>
              <a:t>ra la humedad también es tipo float con un decimal? ¿Qué decisiones tendríamos que tomar en ese caso?</a:t>
            </a:r>
          </a:p>
        </p:txBody>
      </p:sp>
      <p:sp>
        <p:nvSpPr>
          <p:cNvPr name="TextBox 15" id="15"/>
          <p:cNvSpPr txBox="true"/>
          <p:nvPr/>
        </p:nvSpPr>
        <p:spPr>
          <a:xfrm rot="0">
            <a:off x="12336597" y="7236290"/>
            <a:ext cx="4963365" cy="32124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Si la humedad pasara a ser un float con un decimal, habría que repetir el mismo tipo de decisión de cuantización que con la temperatura. Por ejemplo, se podría guardar humedad * 10 como entero, de forma que 100.0 % se convierta en 1000. Esto implicaría asignarle más bits a la humedad, y por lo tanto habría que ajustar el layout del payload: o se le “roban” bits a la temperatura, o se reduce la resolución, o se acepta un rango menor, o incluso se aumenta el tamaño total del mensaje (si la tecnología lo permite). En resumen, habría que decidir explícitamente entre más precisión (más bits) o mantener el mismo tamaño de payload sacrificando resolución o rango.</a:t>
            </a:r>
          </a:p>
          <a:p>
            <a:pPr algn="l">
              <a:lnSpc>
                <a:spcPts val="1960"/>
              </a:lnSpc>
              <a:spcBef>
                <a:spcPct val="0"/>
              </a:spcBef>
            </a:pPr>
          </a:p>
        </p:txBody>
      </p:sp>
      <p:sp>
        <p:nvSpPr>
          <p:cNvPr name="TextBox 16" id="16"/>
          <p:cNvSpPr txBox="true"/>
          <p:nvPr/>
        </p:nvSpPr>
        <p:spPr>
          <a:xfrm rot="0">
            <a:off x="1028700" y="6883519"/>
            <a:ext cx="7194665" cy="1102360"/>
          </a:xfrm>
          <a:prstGeom prst="rect">
            <a:avLst/>
          </a:prstGeom>
        </p:spPr>
        <p:txBody>
          <a:bodyPr anchor="t" rtlCol="false" tIns="0" lIns="0" bIns="0" rIns="0">
            <a:spAutoFit/>
          </a:bodyPr>
          <a:lstStyle/>
          <a:p>
            <a:pPr algn="l">
              <a:lnSpc>
                <a:spcPts val="2239"/>
              </a:lnSpc>
            </a:pPr>
          </a:p>
          <a:p>
            <a:pPr algn="l">
              <a:lnSpc>
                <a:spcPts val="2239"/>
              </a:lnSpc>
            </a:pPr>
            <a:r>
              <a:rPr lang="en-US" sz="1599" spc="-47" b="true">
                <a:solidFill>
                  <a:srgbClr val="5CE1E6"/>
                </a:solidFill>
                <a:latin typeface="Open Sauce Bold"/>
                <a:ea typeface="Open Sauce Bold"/>
                <a:cs typeface="Open Sauce Bold"/>
                <a:sym typeface="Open Sauce Bold"/>
              </a:rPr>
              <a:t>¿Qué co</a:t>
            </a:r>
            <a:r>
              <a:rPr lang="en-US" sz="1599" spc="-47" b="true">
                <a:solidFill>
                  <a:srgbClr val="5CE1E6"/>
                </a:solidFill>
                <a:latin typeface="Open Sauce Bold"/>
                <a:ea typeface="Open Sauce Bold"/>
                <a:cs typeface="Open Sauce Bold"/>
                <a:sym typeface="Open Sauce Bold"/>
              </a:rPr>
              <a:t>mplejidades introduce el tener un payload restringido (pequeño)?</a:t>
            </a:r>
          </a:p>
          <a:p>
            <a:pPr algn="l">
              <a:lnSpc>
                <a:spcPts val="2239"/>
              </a:lnSpc>
            </a:pPr>
          </a:p>
          <a:p>
            <a:pPr algn="l">
              <a:lnSpc>
                <a:spcPts val="2239"/>
              </a:lnSpc>
              <a:spcBef>
                <a:spcPct val="0"/>
              </a:spcBef>
            </a:pPr>
          </a:p>
        </p:txBody>
      </p:sp>
      <p:sp>
        <p:nvSpPr>
          <p:cNvPr name="TextBox 17" id="17"/>
          <p:cNvSpPr txBox="true"/>
          <p:nvPr/>
        </p:nvSpPr>
        <p:spPr>
          <a:xfrm rot="0">
            <a:off x="1028700" y="7655722"/>
            <a:ext cx="7194665" cy="27171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Tener un payload muy restringido obliga a codificar y comprimir la información de forma manual, lo que introduce varias complejidades. En primer lugar, se deben tomar decisiones explícitas sobre resolución y precisión (por ejemplo, cuántos decimales conservar), aceptando pérdida de información si es necesario. También se vuelve necesario diseñar layouts de bits y asegurarse de que todos los sistemas usen exactamente el mismo formato, lo que aumenta el riesgo de errores de interpretación si la especificación cambia. Además, se complica la extensibilidad: agregar un nuevo campo puede implicar rediseñar todo el esquema de bits. Finalmente, la depuración se vuelve menos amigable, porque ya no se ven mensajes legibles (JSON) sino payloads binarios que hay que decodificar para entender.</a:t>
            </a:r>
          </a:p>
          <a:p>
            <a:pPr algn="l">
              <a:lnSpc>
                <a:spcPts val="19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906592" y="2657999"/>
            <a:ext cx="8474816" cy="7811782"/>
            <a:chOff x="0" y="0"/>
            <a:chExt cx="5294925" cy="4880672"/>
          </a:xfrm>
        </p:grpSpPr>
        <p:sp>
          <p:nvSpPr>
            <p:cNvPr name="Freeform 3" id="3"/>
            <p:cNvSpPr/>
            <p:nvPr/>
          </p:nvSpPr>
          <p:spPr>
            <a:xfrm flipH="false" flipV="false" rot="0">
              <a:off x="0" y="0"/>
              <a:ext cx="5294925" cy="4880672"/>
            </a:xfrm>
            <a:custGeom>
              <a:avLst/>
              <a:gdLst/>
              <a:ahLst/>
              <a:cxnLst/>
              <a:rect r="r" b="b" t="t" l="l"/>
              <a:pathLst>
                <a:path h="4880672" w="5294925">
                  <a:moveTo>
                    <a:pt x="5134905" y="0"/>
                  </a:moveTo>
                  <a:lnTo>
                    <a:pt x="160020" y="0"/>
                  </a:lnTo>
                  <a:lnTo>
                    <a:pt x="0" y="160020"/>
                  </a:lnTo>
                  <a:lnTo>
                    <a:pt x="0" y="4720652"/>
                  </a:lnTo>
                  <a:lnTo>
                    <a:pt x="160020" y="4880672"/>
                  </a:lnTo>
                  <a:lnTo>
                    <a:pt x="5134905" y="4880672"/>
                  </a:lnTo>
                  <a:lnTo>
                    <a:pt x="5294925" y="4720652"/>
                  </a:lnTo>
                  <a:lnTo>
                    <a:pt x="5294925" y="160020"/>
                  </a:lnTo>
                  <a:lnTo>
                    <a:pt x="5134905" y="0"/>
                  </a:lnTo>
                  <a:close/>
                </a:path>
              </a:pathLst>
            </a:custGeom>
            <a:solidFill>
              <a:srgbClr val="000000">
                <a:alpha val="0"/>
              </a:srgbClr>
            </a:solidFill>
            <a:ln w="9525" cap="sq">
              <a:solidFill>
                <a:srgbClr val="5CE1E6">
                  <a:alpha val="40000"/>
                </a:srgbClr>
              </a:solidFill>
              <a:prstDash val="solid"/>
              <a:miter/>
            </a:ln>
          </p:spPr>
        </p:sp>
        <p:sp>
          <p:nvSpPr>
            <p:cNvPr name="TextBox 4" id="4"/>
            <p:cNvSpPr txBox="true"/>
            <p:nvPr/>
          </p:nvSpPr>
          <p:spPr>
            <a:xfrm>
              <a:off x="63500" y="34925"/>
              <a:ext cx="5167925" cy="4782247"/>
            </a:xfrm>
            <a:prstGeom prst="rect">
              <a:avLst/>
            </a:prstGeom>
          </p:spPr>
          <p:txBody>
            <a:bodyPr anchor="ctr" rtlCol="false" tIns="50800" lIns="50800" bIns="50800" rIns="50800"/>
            <a:lstStyle/>
            <a:p>
              <a:pPr algn="ctr">
                <a:lnSpc>
                  <a:spcPts val="1960"/>
                </a:lnSpc>
              </a:pPr>
            </a:p>
          </p:txBody>
        </p:sp>
      </p:grpSp>
      <p:sp>
        <p:nvSpPr>
          <p:cNvPr name="AutoShape 5" id="5"/>
          <p:cNvSpPr/>
          <p:nvPr/>
        </p:nvSpPr>
        <p:spPr>
          <a:xfrm>
            <a:off x="5947147" y="6225549"/>
            <a:ext cx="6393706" cy="0"/>
          </a:xfrm>
          <a:prstGeom prst="line">
            <a:avLst/>
          </a:prstGeom>
          <a:ln cap="flat" w="9525">
            <a:solidFill>
              <a:srgbClr val="5CE1E6">
                <a:alpha val="40000"/>
              </a:srgbClr>
            </a:solidFill>
            <a:prstDash val="solid"/>
            <a:headEnd type="none" len="sm" w="sm"/>
            <a:tailEnd type="none" len="sm" w="sm"/>
          </a:ln>
        </p:spPr>
      </p:sp>
      <p:grpSp>
        <p:nvGrpSpPr>
          <p:cNvPr name="Group 6" id="6"/>
          <p:cNvGrpSpPr/>
          <p:nvPr/>
        </p:nvGrpSpPr>
        <p:grpSpPr>
          <a:xfrm rot="0">
            <a:off x="1028700" y="4297435"/>
            <a:ext cx="3197101" cy="3905891"/>
            <a:chOff x="0" y="0"/>
            <a:chExt cx="1741766" cy="2127912"/>
          </a:xfrm>
        </p:grpSpPr>
        <p:sp>
          <p:nvSpPr>
            <p:cNvPr name="Freeform 7" id="7"/>
            <p:cNvSpPr/>
            <p:nvPr/>
          </p:nvSpPr>
          <p:spPr>
            <a:xfrm flipH="false" flipV="false" rot="0">
              <a:off x="0" y="0"/>
              <a:ext cx="1741766" cy="2127912"/>
            </a:xfrm>
            <a:custGeom>
              <a:avLst/>
              <a:gdLst/>
              <a:ahLst/>
              <a:cxnLst/>
              <a:rect r="r" b="b" t="t" l="l"/>
              <a:pathLst>
                <a:path h="2127912" w="1741766">
                  <a:moveTo>
                    <a:pt x="1581746" y="0"/>
                  </a:moveTo>
                  <a:lnTo>
                    <a:pt x="160020" y="0"/>
                  </a:lnTo>
                  <a:lnTo>
                    <a:pt x="0" y="160020"/>
                  </a:lnTo>
                  <a:lnTo>
                    <a:pt x="0" y="1967892"/>
                  </a:lnTo>
                  <a:lnTo>
                    <a:pt x="160020" y="2127912"/>
                  </a:lnTo>
                  <a:lnTo>
                    <a:pt x="1581746" y="2127912"/>
                  </a:lnTo>
                  <a:lnTo>
                    <a:pt x="1741766" y="1967892"/>
                  </a:lnTo>
                  <a:lnTo>
                    <a:pt x="1741766" y="160020"/>
                  </a:lnTo>
                  <a:lnTo>
                    <a:pt x="1581746" y="0"/>
                  </a:lnTo>
                  <a:close/>
                </a:path>
              </a:pathLst>
            </a:custGeom>
            <a:blipFill>
              <a:blip r:embed="rId2"/>
              <a:stretch>
                <a:fillRect l="0" t="-11428" r="0" b="-11428"/>
              </a:stretch>
            </a:blipFill>
          </p:spPr>
        </p:sp>
      </p:grpSp>
      <p:grpSp>
        <p:nvGrpSpPr>
          <p:cNvPr name="Group 8" id="8"/>
          <p:cNvGrpSpPr/>
          <p:nvPr/>
        </p:nvGrpSpPr>
        <p:grpSpPr>
          <a:xfrm rot="0">
            <a:off x="14062199" y="4297435"/>
            <a:ext cx="3197101" cy="3905891"/>
            <a:chOff x="0" y="0"/>
            <a:chExt cx="1741766" cy="2127912"/>
          </a:xfrm>
        </p:grpSpPr>
        <p:sp>
          <p:nvSpPr>
            <p:cNvPr name="Freeform 9" id="9"/>
            <p:cNvSpPr/>
            <p:nvPr/>
          </p:nvSpPr>
          <p:spPr>
            <a:xfrm flipH="false" flipV="false" rot="0">
              <a:off x="0" y="0"/>
              <a:ext cx="1741766" cy="2127912"/>
            </a:xfrm>
            <a:custGeom>
              <a:avLst/>
              <a:gdLst/>
              <a:ahLst/>
              <a:cxnLst/>
              <a:rect r="r" b="b" t="t" l="l"/>
              <a:pathLst>
                <a:path h="2127912" w="1741766">
                  <a:moveTo>
                    <a:pt x="1581746" y="0"/>
                  </a:moveTo>
                  <a:lnTo>
                    <a:pt x="160020" y="0"/>
                  </a:lnTo>
                  <a:lnTo>
                    <a:pt x="0" y="160020"/>
                  </a:lnTo>
                  <a:lnTo>
                    <a:pt x="0" y="1967892"/>
                  </a:lnTo>
                  <a:lnTo>
                    <a:pt x="160020" y="2127912"/>
                  </a:lnTo>
                  <a:lnTo>
                    <a:pt x="1581746" y="2127912"/>
                  </a:lnTo>
                  <a:lnTo>
                    <a:pt x="1741766" y="1967892"/>
                  </a:lnTo>
                  <a:lnTo>
                    <a:pt x="1741766" y="160020"/>
                  </a:lnTo>
                  <a:lnTo>
                    <a:pt x="1581746" y="0"/>
                  </a:lnTo>
                  <a:close/>
                </a:path>
              </a:pathLst>
            </a:custGeom>
            <a:blipFill>
              <a:blip r:embed="rId3"/>
              <a:stretch>
                <a:fillRect l="-41684" t="0" r="-41684" b="0"/>
              </a:stretch>
            </a:blipFill>
          </p:spPr>
        </p:sp>
      </p:grpSp>
      <p:sp>
        <p:nvSpPr>
          <p:cNvPr name="Freeform 10" id="10"/>
          <p:cNvSpPr/>
          <p:nvPr/>
        </p:nvSpPr>
        <p:spPr>
          <a:xfrm flipH="false" flipV="false" rot="0">
            <a:off x="2177936" y="8904686"/>
            <a:ext cx="898629" cy="374156"/>
          </a:xfrm>
          <a:custGeom>
            <a:avLst/>
            <a:gdLst/>
            <a:ahLst/>
            <a:cxnLst/>
            <a:rect r="r" b="b" t="t" l="l"/>
            <a:pathLst>
              <a:path h="374156" w="898629">
                <a:moveTo>
                  <a:pt x="0" y="0"/>
                </a:moveTo>
                <a:lnTo>
                  <a:pt x="898629" y="0"/>
                </a:lnTo>
                <a:lnTo>
                  <a:pt x="898629" y="374157"/>
                </a:lnTo>
                <a:lnTo>
                  <a:pt x="0" y="374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5211435" y="8904686"/>
            <a:ext cx="898629" cy="374156"/>
          </a:xfrm>
          <a:custGeom>
            <a:avLst/>
            <a:gdLst/>
            <a:ahLst/>
            <a:cxnLst/>
            <a:rect r="r" b="b" t="t" l="l"/>
            <a:pathLst>
              <a:path h="374156" w="898629">
                <a:moveTo>
                  <a:pt x="898629" y="0"/>
                </a:moveTo>
                <a:lnTo>
                  <a:pt x="0" y="0"/>
                </a:lnTo>
                <a:lnTo>
                  <a:pt x="0" y="374157"/>
                </a:lnTo>
                <a:lnTo>
                  <a:pt x="898629" y="374157"/>
                </a:lnTo>
                <a:lnTo>
                  <a:pt x="8986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557062" y="1247775"/>
            <a:ext cx="13173877" cy="1121663"/>
          </a:xfrm>
          <a:prstGeom prst="rect">
            <a:avLst/>
          </a:prstGeom>
        </p:spPr>
        <p:txBody>
          <a:bodyPr anchor="t" rtlCol="false" tIns="0" lIns="0" bIns="0" rIns="0">
            <a:spAutoFit/>
          </a:bodyPr>
          <a:lstStyle/>
          <a:p>
            <a:pPr algn="ctr">
              <a:lnSpc>
                <a:spcPts val="7127"/>
              </a:lnSpc>
            </a:pPr>
            <a:r>
              <a:rPr lang="en-US" sz="8799">
                <a:solidFill>
                  <a:srgbClr val="5CE1E6"/>
                </a:solidFill>
                <a:latin typeface="SK Cuber"/>
                <a:ea typeface="SK Cuber"/>
                <a:cs typeface="SK Cuber"/>
                <a:sym typeface="SK Cuber"/>
              </a:rPr>
              <a:t>Conclusion</a:t>
            </a:r>
          </a:p>
        </p:txBody>
      </p:sp>
      <p:sp>
        <p:nvSpPr>
          <p:cNvPr name="TextBox 13" id="13"/>
          <p:cNvSpPr txBox="true"/>
          <p:nvPr/>
        </p:nvSpPr>
        <p:spPr>
          <a:xfrm rot="0">
            <a:off x="5730583" y="2964634"/>
            <a:ext cx="6826833" cy="2656078"/>
          </a:xfrm>
          <a:prstGeom prst="rect">
            <a:avLst/>
          </a:prstGeom>
        </p:spPr>
        <p:txBody>
          <a:bodyPr anchor="t" rtlCol="false" tIns="0" lIns="0" bIns="0" rIns="0">
            <a:spAutoFit/>
          </a:bodyPr>
          <a:lstStyle/>
          <a:p>
            <a:pPr algn="ctr" marL="0" indent="0" lvl="0">
              <a:lnSpc>
                <a:spcPts val="2995"/>
              </a:lnSpc>
            </a:pPr>
            <a:r>
              <a:rPr lang="en-US" sz="2799">
                <a:solidFill>
                  <a:srgbClr val="5CE1E6"/>
                </a:solidFill>
                <a:latin typeface="SK Cuber"/>
                <a:ea typeface="SK Cuber"/>
                <a:cs typeface="SK Cuber"/>
                <a:sym typeface="SK Cuber"/>
              </a:rPr>
              <a:t>¿Qué</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pa</a:t>
            </a:r>
            <a:r>
              <a:rPr lang="en-US" sz="2799" strike="noStrike" u="none">
                <a:solidFill>
                  <a:srgbClr val="5CE1E6"/>
                </a:solidFill>
                <a:latin typeface="SK Cuber"/>
                <a:ea typeface="SK Cuber"/>
                <a:cs typeface="SK Cuber"/>
                <a:sym typeface="SK Cuber"/>
              </a:rPr>
              <a:t>r</a:t>
            </a:r>
            <a:r>
              <a:rPr lang="en-US" sz="2799" strike="noStrike" u="none">
                <a:solidFill>
                  <a:srgbClr val="5CE1E6"/>
                </a:solidFill>
                <a:latin typeface="SK Cuber"/>
                <a:ea typeface="SK Cuber"/>
                <a:cs typeface="SK Cuber"/>
                <a:sym typeface="SK Cuber"/>
              </a:rPr>
              <a:t>ám</a:t>
            </a:r>
            <a:r>
              <a:rPr lang="en-US" sz="2799" strike="noStrike" u="none">
                <a:solidFill>
                  <a:srgbClr val="5CE1E6"/>
                </a:solidFill>
                <a:latin typeface="SK Cuber"/>
                <a:ea typeface="SK Cuber"/>
                <a:cs typeface="SK Cuber"/>
                <a:sym typeface="SK Cuber"/>
              </a:rPr>
              <a:t>et</a:t>
            </a:r>
            <a:r>
              <a:rPr lang="en-US" sz="2799" strike="noStrike" u="none">
                <a:solidFill>
                  <a:srgbClr val="5CE1E6"/>
                </a:solidFill>
                <a:latin typeface="SK Cuber"/>
                <a:ea typeface="SK Cuber"/>
                <a:cs typeface="SK Cuber"/>
                <a:sym typeface="SK Cuber"/>
              </a:rPr>
              <a:t>ros</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o herram</a:t>
            </a:r>
            <a:r>
              <a:rPr lang="en-US" sz="2799" strike="noStrike" u="none">
                <a:solidFill>
                  <a:srgbClr val="5CE1E6"/>
                </a:solidFill>
                <a:latin typeface="SK Cuber"/>
                <a:ea typeface="SK Cuber"/>
                <a:cs typeface="SK Cuber"/>
                <a:sym typeface="SK Cuber"/>
              </a:rPr>
              <a:t>i</a:t>
            </a:r>
            <a:r>
              <a:rPr lang="en-US" sz="2799" strike="noStrike" u="none">
                <a:solidFill>
                  <a:srgbClr val="5CE1E6"/>
                </a:solidFill>
                <a:latin typeface="SK Cuber"/>
                <a:ea typeface="SK Cuber"/>
                <a:cs typeface="SK Cuber"/>
                <a:sym typeface="SK Cuber"/>
              </a:rPr>
              <a:t>enta</a:t>
            </a:r>
            <a:r>
              <a:rPr lang="en-US" sz="2799" strike="noStrike" u="none">
                <a:solidFill>
                  <a:srgbClr val="5CE1E6"/>
                </a:solidFill>
                <a:latin typeface="SK Cuber"/>
                <a:ea typeface="SK Cuber"/>
                <a:cs typeface="SK Cuber"/>
                <a:sym typeface="SK Cuber"/>
              </a:rPr>
              <a:t>s </a:t>
            </a:r>
            <a:r>
              <a:rPr lang="en-US" sz="2799" strike="noStrike" u="none">
                <a:solidFill>
                  <a:srgbClr val="5CE1E6"/>
                </a:solidFill>
                <a:latin typeface="SK Cuber"/>
                <a:ea typeface="SK Cuber"/>
                <a:cs typeface="SK Cuber"/>
                <a:sym typeface="SK Cuber"/>
              </a:rPr>
              <a:t>de Kafk</a:t>
            </a:r>
            <a:r>
              <a:rPr lang="en-US" sz="2799" strike="noStrike" u="none">
                <a:solidFill>
                  <a:srgbClr val="5CE1E6"/>
                </a:solidFill>
                <a:latin typeface="SK Cuber"/>
                <a:ea typeface="SK Cuber"/>
                <a:cs typeface="SK Cuber"/>
                <a:sym typeface="SK Cuber"/>
              </a:rPr>
              <a:t>a po</a:t>
            </a:r>
            <a:r>
              <a:rPr lang="en-US" sz="2799" strike="noStrike" u="none">
                <a:solidFill>
                  <a:srgbClr val="5CE1E6"/>
                </a:solidFill>
                <a:latin typeface="SK Cuber"/>
                <a:ea typeface="SK Cuber"/>
                <a:cs typeface="SK Cuber"/>
                <a:sym typeface="SK Cuber"/>
              </a:rPr>
              <a:t>d</a:t>
            </a:r>
            <a:r>
              <a:rPr lang="en-US" sz="2799" strike="noStrike" u="none">
                <a:solidFill>
                  <a:srgbClr val="5CE1E6"/>
                </a:solidFill>
                <a:latin typeface="SK Cuber"/>
                <a:ea typeface="SK Cuber"/>
                <a:cs typeface="SK Cuber"/>
                <a:sym typeface="SK Cuber"/>
              </a:rPr>
              <a:t>r</a:t>
            </a:r>
            <a:r>
              <a:rPr lang="en-US" sz="2799" strike="noStrike" u="none">
                <a:solidFill>
                  <a:srgbClr val="5CE1E6"/>
                </a:solidFill>
                <a:latin typeface="SK Cuber"/>
                <a:ea typeface="SK Cuber"/>
                <a:cs typeface="SK Cuber"/>
                <a:sym typeface="SK Cuber"/>
              </a:rPr>
              <a:t>ían</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ayudarn</a:t>
            </a:r>
            <a:r>
              <a:rPr lang="en-US" sz="2799" strike="noStrike" u="none">
                <a:solidFill>
                  <a:srgbClr val="5CE1E6"/>
                </a:solidFill>
                <a:latin typeface="SK Cuber"/>
                <a:ea typeface="SK Cuber"/>
                <a:cs typeface="SK Cuber"/>
                <a:sym typeface="SK Cuber"/>
              </a:rPr>
              <a:t>o</a:t>
            </a:r>
            <a:r>
              <a:rPr lang="en-US" sz="2799" strike="noStrike" u="none">
                <a:solidFill>
                  <a:srgbClr val="5CE1E6"/>
                </a:solidFill>
                <a:latin typeface="SK Cuber"/>
                <a:ea typeface="SK Cuber"/>
                <a:cs typeface="SK Cuber"/>
                <a:sym typeface="SK Cuber"/>
              </a:rPr>
              <a:t>s</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si</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l</a:t>
            </a:r>
            <a:r>
              <a:rPr lang="en-US" sz="2799" strike="noStrike" u="none">
                <a:solidFill>
                  <a:srgbClr val="5CE1E6"/>
                </a:solidFill>
                <a:latin typeface="SK Cuber"/>
                <a:ea typeface="SK Cuber"/>
                <a:cs typeface="SK Cuber"/>
                <a:sym typeface="SK Cuber"/>
              </a:rPr>
              <a:t>as r</a:t>
            </a:r>
            <a:r>
              <a:rPr lang="en-US" sz="2799" strike="noStrike" u="none">
                <a:solidFill>
                  <a:srgbClr val="5CE1E6"/>
                </a:solidFill>
                <a:latin typeface="SK Cuber"/>
                <a:ea typeface="SK Cuber"/>
                <a:cs typeface="SK Cuber"/>
                <a:sym typeface="SK Cuber"/>
              </a:rPr>
              <a:t>e</a:t>
            </a:r>
            <a:r>
              <a:rPr lang="en-US" sz="2799" strike="noStrike" u="none">
                <a:solidFill>
                  <a:srgbClr val="5CE1E6"/>
                </a:solidFill>
                <a:latin typeface="SK Cuber"/>
                <a:ea typeface="SK Cuber"/>
                <a:cs typeface="SK Cuber"/>
                <a:sym typeface="SK Cuber"/>
              </a:rPr>
              <a:t>s</a:t>
            </a:r>
            <a:r>
              <a:rPr lang="en-US" sz="2799" strike="noStrike" u="none">
                <a:solidFill>
                  <a:srgbClr val="5CE1E6"/>
                </a:solidFill>
                <a:latin typeface="SK Cuber"/>
                <a:ea typeface="SK Cuber"/>
                <a:cs typeface="SK Cuber"/>
                <a:sym typeface="SK Cuber"/>
              </a:rPr>
              <a:t>t</a:t>
            </a:r>
            <a:r>
              <a:rPr lang="en-US" sz="2799" strike="noStrike" u="none">
                <a:solidFill>
                  <a:srgbClr val="5CE1E6"/>
                </a:solidFill>
                <a:latin typeface="SK Cuber"/>
                <a:ea typeface="SK Cuber"/>
                <a:cs typeface="SK Cuber"/>
                <a:sym typeface="SK Cuber"/>
              </a:rPr>
              <a:t>r</a:t>
            </a:r>
            <a:r>
              <a:rPr lang="en-US" sz="2799" strike="noStrike" u="none">
                <a:solidFill>
                  <a:srgbClr val="5CE1E6"/>
                </a:solidFill>
                <a:latin typeface="SK Cuber"/>
                <a:ea typeface="SK Cuber"/>
                <a:cs typeface="SK Cuber"/>
                <a:sym typeface="SK Cuber"/>
              </a:rPr>
              <a:t>i</a:t>
            </a:r>
            <a:r>
              <a:rPr lang="en-US" sz="2799" strike="noStrike" u="none">
                <a:solidFill>
                  <a:srgbClr val="5CE1E6"/>
                </a:solidFill>
                <a:latin typeface="SK Cuber"/>
                <a:ea typeface="SK Cuber"/>
                <a:cs typeface="SK Cuber"/>
                <a:sym typeface="SK Cuber"/>
              </a:rPr>
              <a:t>ccion</a:t>
            </a:r>
            <a:r>
              <a:rPr lang="en-US" sz="2799" strike="noStrike" u="none">
                <a:solidFill>
                  <a:srgbClr val="5CE1E6"/>
                </a:solidFill>
                <a:latin typeface="SK Cuber"/>
                <a:ea typeface="SK Cuber"/>
                <a:cs typeface="SK Cuber"/>
                <a:sym typeface="SK Cuber"/>
              </a:rPr>
              <a:t>es</a:t>
            </a:r>
            <a:r>
              <a:rPr lang="en-US" sz="2799" strike="noStrike" u="none">
                <a:solidFill>
                  <a:srgbClr val="5CE1E6"/>
                </a:solidFill>
                <a:latin typeface="SK Cuber"/>
                <a:ea typeface="SK Cuber"/>
                <a:cs typeface="SK Cuber"/>
                <a:sym typeface="SK Cuber"/>
              </a:rPr>
              <a:t> </a:t>
            </a:r>
            <a:r>
              <a:rPr lang="en-US" sz="2799" strike="noStrike" u="none">
                <a:solidFill>
                  <a:srgbClr val="5CE1E6"/>
                </a:solidFill>
                <a:latin typeface="SK Cuber"/>
                <a:ea typeface="SK Cuber"/>
                <a:cs typeface="SK Cuber"/>
                <a:sym typeface="SK Cuber"/>
              </a:rPr>
              <a:t>f</a:t>
            </a:r>
            <a:r>
              <a:rPr lang="en-US" sz="2799" strike="noStrike" u="none">
                <a:solidFill>
                  <a:srgbClr val="5CE1E6"/>
                </a:solidFill>
                <a:latin typeface="SK Cuber"/>
                <a:ea typeface="SK Cuber"/>
                <a:cs typeface="SK Cuber"/>
                <a:sym typeface="SK Cuber"/>
              </a:rPr>
              <a:t>ue</a:t>
            </a:r>
            <a:r>
              <a:rPr lang="en-US" sz="2799" strike="noStrike" u="none">
                <a:solidFill>
                  <a:srgbClr val="5CE1E6"/>
                </a:solidFill>
                <a:latin typeface="SK Cuber"/>
                <a:ea typeface="SK Cuber"/>
                <a:cs typeface="SK Cuber"/>
                <a:sym typeface="SK Cuber"/>
              </a:rPr>
              <a:t>ran</a:t>
            </a:r>
            <a:r>
              <a:rPr lang="en-US" sz="2799" strike="noStrike" u="none">
                <a:solidFill>
                  <a:srgbClr val="5CE1E6"/>
                </a:solidFill>
                <a:latin typeface="SK Cuber"/>
                <a:ea typeface="SK Cuber"/>
                <a:cs typeface="SK Cuber"/>
                <a:sym typeface="SK Cuber"/>
              </a:rPr>
              <a:t> a</a:t>
            </a:r>
            <a:r>
              <a:rPr lang="en-US" sz="2799" strike="noStrike" u="none">
                <a:solidFill>
                  <a:srgbClr val="5CE1E6"/>
                </a:solidFill>
                <a:latin typeface="SK Cuber"/>
                <a:ea typeface="SK Cuber"/>
                <a:cs typeface="SK Cuber"/>
                <a:sym typeface="SK Cuber"/>
              </a:rPr>
              <a:t>ú</a:t>
            </a:r>
            <a:r>
              <a:rPr lang="en-US" sz="2799" strike="noStrike" u="none">
                <a:solidFill>
                  <a:srgbClr val="5CE1E6"/>
                </a:solidFill>
                <a:latin typeface="SK Cuber"/>
                <a:ea typeface="SK Cuber"/>
                <a:cs typeface="SK Cuber"/>
                <a:sym typeface="SK Cuber"/>
              </a:rPr>
              <a:t>n </a:t>
            </a:r>
            <a:r>
              <a:rPr lang="en-US" sz="2799" strike="noStrike" u="none">
                <a:solidFill>
                  <a:srgbClr val="5CE1E6"/>
                </a:solidFill>
                <a:latin typeface="SK Cuber"/>
                <a:ea typeface="SK Cuber"/>
                <a:cs typeface="SK Cuber"/>
                <a:sym typeface="SK Cuber"/>
              </a:rPr>
              <a:t>más</a:t>
            </a:r>
            <a:r>
              <a:rPr lang="en-US" sz="2799" strike="noStrike" u="none">
                <a:solidFill>
                  <a:srgbClr val="5CE1E6"/>
                </a:solidFill>
                <a:latin typeface="SK Cuber"/>
                <a:ea typeface="SK Cuber"/>
                <a:cs typeface="SK Cuber"/>
                <a:sym typeface="SK Cuber"/>
              </a:rPr>
              <a:t> f</a:t>
            </a:r>
            <a:r>
              <a:rPr lang="en-US" sz="2799" strike="noStrike" u="none">
                <a:solidFill>
                  <a:srgbClr val="5CE1E6"/>
                </a:solidFill>
                <a:latin typeface="SK Cuber"/>
                <a:ea typeface="SK Cuber"/>
                <a:cs typeface="SK Cuber"/>
                <a:sym typeface="SK Cuber"/>
              </a:rPr>
              <a:t>uert</a:t>
            </a:r>
            <a:r>
              <a:rPr lang="en-US" sz="2799" strike="noStrike" u="none">
                <a:solidFill>
                  <a:srgbClr val="5CE1E6"/>
                </a:solidFill>
                <a:latin typeface="SK Cuber"/>
                <a:ea typeface="SK Cuber"/>
                <a:cs typeface="SK Cuber"/>
                <a:sym typeface="SK Cuber"/>
              </a:rPr>
              <a:t>e</a:t>
            </a:r>
            <a:r>
              <a:rPr lang="en-US" sz="2799" strike="noStrike" u="none">
                <a:solidFill>
                  <a:srgbClr val="5CE1E6"/>
                </a:solidFill>
                <a:latin typeface="SK Cuber"/>
                <a:ea typeface="SK Cuber"/>
                <a:cs typeface="SK Cuber"/>
                <a:sym typeface="SK Cuber"/>
              </a:rPr>
              <a:t>s?</a:t>
            </a:r>
          </a:p>
        </p:txBody>
      </p:sp>
      <p:sp>
        <p:nvSpPr>
          <p:cNvPr name="TextBox 14" id="14"/>
          <p:cNvSpPr txBox="true"/>
          <p:nvPr/>
        </p:nvSpPr>
        <p:spPr>
          <a:xfrm rot="0">
            <a:off x="6179865" y="6809499"/>
            <a:ext cx="5928270" cy="2964815"/>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Open Sauce"/>
                <a:ea typeface="Open Sauce"/>
                <a:cs typeface="Open Sauce"/>
                <a:sym typeface="Open Sauce"/>
              </a:rPr>
              <a:t>Si las restricciones fueran aún más fuertes, Kafka ofrece varias herramientas y configuraciones que pueden ayudar desde el lado del transporte. Por ejemplo, se podrían usar compresiones integradas (compression.type en el Producer) como gzip, snappy o lz4 para reducir el tamaño total de los mensajes en el broker, especialmente cuando se envían muchos eventos similares. También se pueden ajustar parámetros como el batching (batch.size, linger.ms) para agrupar varios mensajes pequeños en un solo envío y amortizar la sobrecarga. Además, se podría diseñar la arquitectura para que solo ciertos nodos cercanos al Edge envíen mensajes “crudos”, mientras que otros Consumers más alejados trabajen con versiones agregadas o procesadas, reduciendo la cantidad de datos que viajan por enlaces más limitados.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5047216"/>
            <a:ext cx="803173" cy="214666"/>
          </a:xfrm>
          <a:custGeom>
            <a:avLst/>
            <a:gdLst/>
            <a:ahLst/>
            <a:cxnLst/>
            <a:rect r="r" b="b" t="t" l="l"/>
            <a:pathLst>
              <a:path h="214666" w="803173">
                <a:moveTo>
                  <a:pt x="0" y="0"/>
                </a:moveTo>
                <a:lnTo>
                  <a:pt x="803173" y="0"/>
                </a:lnTo>
                <a:lnTo>
                  <a:pt x="803173" y="214666"/>
                </a:lnTo>
                <a:lnTo>
                  <a:pt x="0" y="21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02088" y="4232058"/>
            <a:ext cx="13883824" cy="1872298"/>
          </a:xfrm>
          <a:prstGeom prst="rect">
            <a:avLst/>
          </a:prstGeom>
        </p:spPr>
        <p:txBody>
          <a:bodyPr anchor="t" rtlCol="false" tIns="0" lIns="0" bIns="0" rIns="0">
            <a:spAutoFit/>
          </a:bodyPr>
          <a:lstStyle/>
          <a:p>
            <a:pPr algn="ctr">
              <a:lnSpc>
                <a:spcPts val="14417"/>
              </a:lnSpc>
              <a:spcBef>
                <a:spcPct val="0"/>
              </a:spcBef>
            </a:pPr>
            <a:r>
              <a:rPr lang="en-US" sz="10298">
                <a:solidFill>
                  <a:srgbClr val="5CE1E6"/>
                </a:solidFill>
                <a:latin typeface="SK Cuber"/>
                <a:ea typeface="SK Cuber"/>
                <a:cs typeface="SK Cuber"/>
                <a:sym typeface="SK Cuber"/>
              </a:rPr>
              <a:t>thank you</a:t>
            </a:r>
          </a:p>
        </p:txBody>
      </p:sp>
      <p:sp>
        <p:nvSpPr>
          <p:cNvPr name="Freeform 5" id="5"/>
          <p:cNvSpPr/>
          <p:nvPr/>
        </p:nvSpPr>
        <p:spPr>
          <a:xfrm flipH="true" flipV="false" rot="0">
            <a:off x="16456127" y="5036167"/>
            <a:ext cx="803173" cy="214666"/>
          </a:xfrm>
          <a:custGeom>
            <a:avLst/>
            <a:gdLst/>
            <a:ahLst/>
            <a:cxnLst/>
            <a:rect r="r" b="b" t="t" l="l"/>
            <a:pathLst>
              <a:path h="214666" w="803173">
                <a:moveTo>
                  <a:pt x="803173" y="0"/>
                </a:moveTo>
                <a:lnTo>
                  <a:pt x="0" y="0"/>
                </a:lnTo>
                <a:lnTo>
                  <a:pt x="0" y="214666"/>
                </a:lnTo>
                <a:lnTo>
                  <a:pt x="803173" y="214666"/>
                </a:lnTo>
                <a:lnTo>
                  <a:pt x="8031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683514" y="4157676"/>
            <a:ext cx="5017116" cy="4120085"/>
            <a:chOff x="0" y="0"/>
            <a:chExt cx="2733302" cy="2244604"/>
          </a:xfrm>
        </p:grpSpPr>
        <p:sp>
          <p:nvSpPr>
            <p:cNvPr name="Freeform 3" id="3"/>
            <p:cNvSpPr/>
            <p:nvPr/>
          </p:nvSpPr>
          <p:spPr>
            <a:xfrm flipH="false" flipV="false" rot="0">
              <a:off x="0" y="0"/>
              <a:ext cx="2733302" cy="2244604"/>
            </a:xfrm>
            <a:custGeom>
              <a:avLst/>
              <a:gdLst/>
              <a:ahLst/>
              <a:cxnLst/>
              <a:rect r="r" b="b" t="t" l="l"/>
              <a:pathLst>
                <a:path h="2244604" w="2733302">
                  <a:moveTo>
                    <a:pt x="2573282" y="0"/>
                  </a:moveTo>
                  <a:lnTo>
                    <a:pt x="160020" y="0"/>
                  </a:lnTo>
                  <a:lnTo>
                    <a:pt x="0" y="160020"/>
                  </a:lnTo>
                  <a:lnTo>
                    <a:pt x="0" y="2084584"/>
                  </a:lnTo>
                  <a:lnTo>
                    <a:pt x="160020" y="2244604"/>
                  </a:lnTo>
                  <a:lnTo>
                    <a:pt x="2573282" y="2244604"/>
                  </a:lnTo>
                  <a:lnTo>
                    <a:pt x="2733302" y="2084584"/>
                  </a:lnTo>
                  <a:lnTo>
                    <a:pt x="2733302" y="160020"/>
                  </a:lnTo>
                  <a:lnTo>
                    <a:pt x="2573282" y="0"/>
                  </a:lnTo>
                  <a:close/>
                </a:path>
              </a:pathLst>
            </a:custGeom>
            <a:blipFill>
              <a:blip r:embed="rId2"/>
              <a:stretch>
                <a:fillRect l="0" t="-25215" r="0" b="0"/>
              </a:stretch>
            </a:blipFill>
          </p:spPr>
        </p:sp>
      </p:grpSp>
      <p:sp>
        <p:nvSpPr>
          <p:cNvPr name="Freeform 4" id="4"/>
          <p:cNvSpPr/>
          <p:nvPr/>
        </p:nvSpPr>
        <p:spPr>
          <a:xfrm flipH="false" flipV="false" rot="0">
            <a:off x="15491876" y="7033853"/>
            <a:ext cx="1767424" cy="2224447"/>
          </a:xfrm>
          <a:custGeom>
            <a:avLst/>
            <a:gdLst/>
            <a:ahLst/>
            <a:cxnLst/>
            <a:rect r="r" b="b" t="t" l="l"/>
            <a:pathLst>
              <a:path h="2224447" w="1767424">
                <a:moveTo>
                  <a:pt x="0" y="0"/>
                </a:moveTo>
                <a:lnTo>
                  <a:pt x="1767424" y="0"/>
                </a:lnTo>
                <a:lnTo>
                  <a:pt x="1767424" y="2224447"/>
                </a:lnTo>
                <a:lnTo>
                  <a:pt x="0" y="22244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8717124"/>
            <a:ext cx="1600251" cy="541176"/>
          </a:xfrm>
          <a:custGeom>
            <a:avLst/>
            <a:gdLst/>
            <a:ahLst/>
            <a:cxnLst/>
            <a:rect r="r" b="b" t="t" l="l"/>
            <a:pathLst>
              <a:path h="541176" w="1600251">
                <a:moveTo>
                  <a:pt x="0" y="0"/>
                </a:moveTo>
                <a:lnTo>
                  <a:pt x="1600251" y="0"/>
                </a:lnTo>
                <a:lnTo>
                  <a:pt x="1600251" y="541176"/>
                </a:lnTo>
                <a:lnTo>
                  <a:pt x="0" y="541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843753" y="2846093"/>
            <a:ext cx="4648123" cy="5998157"/>
            <a:chOff x="0" y="0"/>
            <a:chExt cx="2904070" cy="3747549"/>
          </a:xfrm>
        </p:grpSpPr>
        <p:sp>
          <p:nvSpPr>
            <p:cNvPr name="Freeform 7" id="7"/>
            <p:cNvSpPr/>
            <p:nvPr/>
          </p:nvSpPr>
          <p:spPr>
            <a:xfrm flipH="false" flipV="false" rot="0">
              <a:off x="0" y="0"/>
              <a:ext cx="2904070" cy="3747550"/>
            </a:xfrm>
            <a:custGeom>
              <a:avLst/>
              <a:gdLst/>
              <a:ahLst/>
              <a:cxnLst/>
              <a:rect r="r" b="b" t="t" l="l"/>
              <a:pathLst>
                <a:path h="3747550" w="2904070">
                  <a:moveTo>
                    <a:pt x="2744050" y="0"/>
                  </a:moveTo>
                  <a:lnTo>
                    <a:pt x="160020" y="0"/>
                  </a:lnTo>
                  <a:lnTo>
                    <a:pt x="0" y="160020"/>
                  </a:lnTo>
                  <a:lnTo>
                    <a:pt x="0" y="3587529"/>
                  </a:lnTo>
                  <a:lnTo>
                    <a:pt x="160020" y="3747550"/>
                  </a:lnTo>
                  <a:lnTo>
                    <a:pt x="2744050" y="3747550"/>
                  </a:lnTo>
                  <a:lnTo>
                    <a:pt x="2904070" y="3587529"/>
                  </a:lnTo>
                  <a:lnTo>
                    <a:pt x="2904070" y="160020"/>
                  </a:lnTo>
                  <a:lnTo>
                    <a:pt x="2744050" y="0"/>
                  </a:lnTo>
                  <a:close/>
                </a:path>
              </a:pathLst>
            </a:custGeom>
            <a:solidFill>
              <a:srgbClr val="000000">
                <a:alpha val="0"/>
              </a:srgbClr>
            </a:solidFill>
            <a:ln w="9525" cap="sq">
              <a:solidFill>
                <a:srgbClr val="5CE1E6">
                  <a:alpha val="40000"/>
                </a:srgbClr>
              </a:solidFill>
              <a:prstDash val="solid"/>
              <a:miter/>
            </a:ln>
          </p:spPr>
        </p:sp>
        <p:sp>
          <p:nvSpPr>
            <p:cNvPr name="TextBox 8" id="8"/>
            <p:cNvSpPr txBox="true"/>
            <p:nvPr/>
          </p:nvSpPr>
          <p:spPr>
            <a:xfrm>
              <a:off x="63500" y="34925"/>
              <a:ext cx="2777070" cy="3649124"/>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0">
            <a:off x="11291463" y="5430562"/>
            <a:ext cx="3752702" cy="787157"/>
          </a:xfrm>
          <a:custGeom>
            <a:avLst/>
            <a:gdLst/>
            <a:ahLst/>
            <a:cxnLst/>
            <a:rect r="r" b="b" t="t" l="l"/>
            <a:pathLst>
              <a:path h="787157" w="3752702">
                <a:moveTo>
                  <a:pt x="0" y="0"/>
                </a:moveTo>
                <a:lnTo>
                  <a:pt x="3752702" y="0"/>
                </a:lnTo>
                <a:lnTo>
                  <a:pt x="3752702" y="787157"/>
                </a:lnTo>
                <a:lnTo>
                  <a:pt x="0" y="787157"/>
                </a:lnTo>
                <a:lnTo>
                  <a:pt x="0" y="0"/>
                </a:lnTo>
                <a:close/>
              </a:path>
            </a:pathLst>
          </a:custGeom>
          <a:blipFill>
            <a:blip r:embed="rId7"/>
            <a:stretch>
              <a:fillRect l="-19341" t="0" r="-19341" b="0"/>
            </a:stretch>
          </a:blipFill>
        </p:spPr>
      </p:sp>
      <p:sp>
        <p:nvSpPr>
          <p:cNvPr name="TextBox 10" id="10"/>
          <p:cNvSpPr txBox="true"/>
          <p:nvPr/>
        </p:nvSpPr>
        <p:spPr>
          <a:xfrm rot="0">
            <a:off x="1028700" y="1035027"/>
            <a:ext cx="10956866" cy="2670809"/>
          </a:xfrm>
          <a:prstGeom prst="rect">
            <a:avLst/>
          </a:prstGeom>
        </p:spPr>
        <p:txBody>
          <a:bodyPr anchor="t" rtlCol="false" tIns="0" lIns="0" bIns="0" rIns="0">
            <a:spAutoFit/>
          </a:bodyPr>
          <a:lstStyle/>
          <a:p>
            <a:pPr algn="l">
              <a:lnSpc>
                <a:spcPts val="6719"/>
              </a:lnSpc>
            </a:pPr>
            <a:r>
              <a:rPr lang="en-US" sz="6999">
                <a:solidFill>
                  <a:srgbClr val="5CE1E6"/>
                </a:solidFill>
                <a:latin typeface="SK Cuber"/>
                <a:ea typeface="SK Cuber"/>
                <a:cs typeface="SK Cuber"/>
                <a:sym typeface="SK Cuber"/>
              </a:rPr>
              <a:t>Simulación de sensores – lógica</a:t>
            </a:r>
          </a:p>
        </p:txBody>
      </p:sp>
      <p:sp>
        <p:nvSpPr>
          <p:cNvPr name="TextBox 11" id="11"/>
          <p:cNvSpPr txBox="true"/>
          <p:nvPr/>
        </p:nvSpPr>
        <p:spPr>
          <a:xfrm rot="0">
            <a:off x="1028700" y="4837782"/>
            <a:ext cx="1754413"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¿Cómo se hizo?</a:t>
            </a:r>
          </a:p>
        </p:txBody>
      </p:sp>
      <p:sp>
        <p:nvSpPr>
          <p:cNvPr name="TextBox 12" id="12"/>
          <p:cNvSpPr txBox="true"/>
          <p:nvPr/>
        </p:nvSpPr>
        <p:spPr>
          <a:xfrm rot="0">
            <a:off x="1028700" y="5216324"/>
            <a:ext cx="3133567" cy="197421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Se utiliza una distribución normal (Gaussiana) para temperatura y humedad, centrada en valores razonables para el clima, y se limita el rango a [0,110] °C y [0,100] %. La dirección de viento se genera de forma uniforme entre 8 direcciones posibles.</a:t>
            </a:r>
          </a:p>
        </p:txBody>
      </p:sp>
      <p:sp>
        <p:nvSpPr>
          <p:cNvPr name="TextBox 13" id="13"/>
          <p:cNvSpPr txBox="true"/>
          <p:nvPr/>
        </p:nvSpPr>
        <p:spPr>
          <a:xfrm rot="0">
            <a:off x="11387844" y="3177010"/>
            <a:ext cx="3559940" cy="549910"/>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Simulación de sensores – prueba en consola</a:t>
            </a:r>
          </a:p>
        </p:txBody>
      </p:sp>
      <p:sp>
        <p:nvSpPr>
          <p:cNvPr name="TextBox 14" id="14"/>
          <p:cNvSpPr txBox="true"/>
          <p:nvPr/>
        </p:nvSpPr>
        <p:spPr>
          <a:xfrm rot="0">
            <a:off x="11601031" y="3910314"/>
            <a:ext cx="3133567" cy="12312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Prueba del generador de mediciones antes de integrarlo con Kafka. Se verifica que el formato JSON sea consistente y que los valores respeten los rangos definidos.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198116" y="-680375"/>
            <a:ext cx="5433403" cy="7727540"/>
            <a:chOff x="0" y="0"/>
            <a:chExt cx="3394700" cy="4828039"/>
          </a:xfrm>
        </p:grpSpPr>
        <p:sp>
          <p:nvSpPr>
            <p:cNvPr name="Freeform 3" id="3"/>
            <p:cNvSpPr/>
            <p:nvPr/>
          </p:nvSpPr>
          <p:spPr>
            <a:xfrm flipH="false" flipV="false" rot="0">
              <a:off x="0" y="0"/>
              <a:ext cx="3394701" cy="4828039"/>
            </a:xfrm>
            <a:custGeom>
              <a:avLst/>
              <a:gdLst/>
              <a:ahLst/>
              <a:cxnLst/>
              <a:rect r="r" b="b" t="t" l="l"/>
              <a:pathLst>
                <a:path h="4828039" w="3394701">
                  <a:moveTo>
                    <a:pt x="3234680" y="0"/>
                  </a:moveTo>
                  <a:lnTo>
                    <a:pt x="160020" y="0"/>
                  </a:lnTo>
                  <a:lnTo>
                    <a:pt x="0" y="160020"/>
                  </a:lnTo>
                  <a:lnTo>
                    <a:pt x="0" y="4668019"/>
                  </a:lnTo>
                  <a:lnTo>
                    <a:pt x="160020" y="4828039"/>
                  </a:lnTo>
                  <a:lnTo>
                    <a:pt x="3234680" y="4828039"/>
                  </a:lnTo>
                  <a:lnTo>
                    <a:pt x="3394701" y="4668019"/>
                  </a:lnTo>
                  <a:lnTo>
                    <a:pt x="3394701" y="160020"/>
                  </a:lnTo>
                  <a:lnTo>
                    <a:pt x="3234680" y="0"/>
                  </a:lnTo>
                  <a:close/>
                </a:path>
              </a:pathLst>
            </a:custGeom>
            <a:solidFill>
              <a:srgbClr val="000000">
                <a:alpha val="0"/>
              </a:srgbClr>
            </a:solidFill>
            <a:ln w="9525" cap="sq">
              <a:solidFill>
                <a:srgbClr val="5CE1E6">
                  <a:alpha val="40000"/>
                </a:srgbClr>
              </a:solidFill>
              <a:prstDash val="solid"/>
              <a:miter/>
            </a:ln>
          </p:spPr>
        </p:sp>
        <p:sp>
          <p:nvSpPr>
            <p:cNvPr name="TextBox 4" id="4"/>
            <p:cNvSpPr txBox="true"/>
            <p:nvPr/>
          </p:nvSpPr>
          <p:spPr>
            <a:xfrm>
              <a:off x="63500" y="34925"/>
              <a:ext cx="3267700" cy="4729614"/>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979020" y="5950868"/>
            <a:ext cx="10041371" cy="5429135"/>
            <a:chOff x="0" y="0"/>
            <a:chExt cx="6273683" cy="3392033"/>
          </a:xfrm>
        </p:grpSpPr>
        <p:sp>
          <p:nvSpPr>
            <p:cNvPr name="Freeform 6" id="6"/>
            <p:cNvSpPr/>
            <p:nvPr/>
          </p:nvSpPr>
          <p:spPr>
            <a:xfrm flipH="false" flipV="false" rot="0">
              <a:off x="0" y="0"/>
              <a:ext cx="6273683" cy="3392033"/>
            </a:xfrm>
            <a:custGeom>
              <a:avLst/>
              <a:gdLst/>
              <a:ahLst/>
              <a:cxnLst/>
              <a:rect r="r" b="b" t="t" l="l"/>
              <a:pathLst>
                <a:path h="3392033" w="6273683">
                  <a:moveTo>
                    <a:pt x="6113662" y="0"/>
                  </a:moveTo>
                  <a:lnTo>
                    <a:pt x="160020" y="0"/>
                  </a:lnTo>
                  <a:lnTo>
                    <a:pt x="0" y="160020"/>
                  </a:lnTo>
                  <a:lnTo>
                    <a:pt x="0" y="3232013"/>
                  </a:lnTo>
                  <a:lnTo>
                    <a:pt x="160020" y="3392033"/>
                  </a:lnTo>
                  <a:lnTo>
                    <a:pt x="6113662" y="3392033"/>
                  </a:lnTo>
                  <a:lnTo>
                    <a:pt x="6273683" y="3232013"/>
                  </a:lnTo>
                  <a:lnTo>
                    <a:pt x="6273683" y="160020"/>
                  </a:lnTo>
                  <a:lnTo>
                    <a:pt x="6113662" y="0"/>
                  </a:lnTo>
                  <a:close/>
                </a:path>
              </a:pathLst>
            </a:custGeom>
            <a:solidFill>
              <a:srgbClr val="000000">
                <a:alpha val="0"/>
              </a:srgbClr>
            </a:solidFill>
            <a:ln w="9525" cap="sq">
              <a:solidFill>
                <a:srgbClr val="5CE1E6">
                  <a:alpha val="40000"/>
                </a:srgbClr>
              </a:solidFill>
              <a:prstDash val="solid"/>
              <a:miter/>
            </a:ln>
          </p:spPr>
        </p:sp>
        <p:sp>
          <p:nvSpPr>
            <p:cNvPr name="TextBox 7" id="7"/>
            <p:cNvSpPr txBox="true"/>
            <p:nvPr/>
          </p:nvSpPr>
          <p:spPr>
            <a:xfrm>
              <a:off x="63500" y="34925"/>
              <a:ext cx="6146683" cy="3293608"/>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9575626" y="5950868"/>
            <a:ext cx="3109216" cy="3307432"/>
            <a:chOff x="0" y="0"/>
            <a:chExt cx="1693887" cy="1801874"/>
          </a:xfrm>
        </p:grpSpPr>
        <p:sp>
          <p:nvSpPr>
            <p:cNvPr name="Freeform 9" id="9"/>
            <p:cNvSpPr/>
            <p:nvPr/>
          </p:nvSpPr>
          <p:spPr>
            <a:xfrm flipH="false" flipV="false" rot="0">
              <a:off x="0" y="0"/>
              <a:ext cx="1693887" cy="1801874"/>
            </a:xfrm>
            <a:custGeom>
              <a:avLst/>
              <a:gdLst/>
              <a:ahLst/>
              <a:cxnLst/>
              <a:rect r="r" b="b" t="t" l="l"/>
              <a:pathLst>
                <a:path h="1801874" w="1693887">
                  <a:moveTo>
                    <a:pt x="1533867" y="0"/>
                  </a:moveTo>
                  <a:lnTo>
                    <a:pt x="160020" y="0"/>
                  </a:lnTo>
                  <a:lnTo>
                    <a:pt x="0" y="160020"/>
                  </a:lnTo>
                  <a:lnTo>
                    <a:pt x="0" y="1641854"/>
                  </a:lnTo>
                  <a:lnTo>
                    <a:pt x="160020" y="1801874"/>
                  </a:lnTo>
                  <a:lnTo>
                    <a:pt x="1533867" y="1801874"/>
                  </a:lnTo>
                  <a:lnTo>
                    <a:pt x="1693887" y="1641854"/>
                  </a:lnTo>
                  <a:lnTo>
                    <a:pt x="1693887" y="160020"/>
                  </a:lnTo>
                  <a:lnTo>
                    <a:pt x="1533867" y="0"/>
                  </a:lnTo>
                  <a:close/>
                </a:path>
              </a:pathLst>
            </a:custGeom>
            <a:blipFill>
              <a:blip r:embed="rId2"/>
              <a:stretch>
                <a:fillRect l="-10526" t="0" r="-10526" b="0"/>
              </a:stretch>
            </a:blipFill>
          </p:spPr>
        </p:sp>
      </p:grpSp>
      <p:grpSp>
        <p:nvGrpSpPr>
          <p:cNvPr name="Group 10" id="10"/>
          <p:cNvGrpSpPr/>
          <p:nvPr/>
        </p:nvGrpSpPr>
        <p:grpSpPr>
          <a:xfrm rot="0">
            <a:off x="9575626" y="2098500"/>
            <a:ext cx="3109216" cy="3307432"/>
            <a:chOff x="0" y="0"/>
            <a:chExt cx="1693887" cy="1801874"/>
          </a:xfrm>
        </p:grpSpPr>
        <p:sp>
          <p:nvSpPr>
            <p:cNvPr name="Freeform 11" id="11"/>
            <p:cNvSpPr/>
            <p:nvPr/>
          </p:nvSpPr>
          <p:spPr>
            <a:xfrm flipH="false" flipV="false" rot="0">
              <a:off x="0" y="0"/>
              <a:ext cx="1693887" cy="1801874"/>
            </a:xfrm>
            <a:custGeom>
              <a:avLst/>
              <a:gdLst/>
              <a:ahLst/>
              <a:cxnLst/>
              <a:rect r="r" b="b" t="t" l="l"/>
              <a:pathLst>
                <a:path h="1801874" w="1693887">
                  <a:moveTo>
                    <a:pt x="1533867" y="0"/>
                  </a:moveTo>
                  <a:lnTo>
                    <a:pt x="160020" y="0"/>
                  </a:lnTo>
                  <a:lnTo>
                    <a:pt x="0" y="160020"/>
                  </a:lnTo>
                  <a:lnTo>
                    <a:pt x="0" y="1641854"/>
                  </a:lnTo>
                  <a:lnTo>
                    <a:pt x="160020" y="1801874"/>
                  </a:lnTo>
                  <a:lnTo>
                    <a:pt x="1533867" y="1801874"/>
                  </a:lnTo>
                  <a:lnTo>
                    <a:pt x="1693887" y="1641854"/>
                  </a:lnTo>
                  <a:lnTo>
                    <a:pt x="1693887" y="160020"/>
                  </a:lnTo>
                  <a:lnTo>
                    <a:pt x="1533867" y="0"/>
                  </a:lnTo>
                  <a:close/>
                </a:path>
              </a:pathLst>
            </a:custGeom>
            <a:blipFill>
              <a:blip r:embed="rId3"/>
              <a:stretch>
                <a:fillRect l="-3792" t="0" r="-3792" b="0"/>
              </a:stretch>
            </a:blipFill>
          </p:spPr>
        </p:sp>
      </p:grpSp>
      <p:sp>
        <p:nvSpPr>
          <p:cNvPr name="Freeform 12" id="12"/>
          <p:cNvSpPr/>
          <p:nvPr/>
        </p:nvSpPr>
        <p:spPr>
          <a:xfrm flipH="false" flipV="false" rot="0">
            <a:off x="15498072" y="8496168"/>
            <a:ext cx="1761228" cy="762132"/>
          </a:xfrm>
          <a:custGeom>
            <a:avLst/>
            <a:gdLst/>
            <a:ahLst/>
            <a:cxnLst/>
            <a:rect r="r" b="b" t="t" l="l"/>
            <a:pathLst>
              <a:path h="762132" w="1761228">
                <a:moveTo>
                  <a:pt x="0" y="0"/>
                </a:moveTo>
                <a:lnTo>
                  <a:pt x="1761228" y="0"/>
                </a:lnTo>
                <a:lnTo>
                  <a:pt x="1761228" y="762132"/>
                </a:lnTo>
                <a:lnTo>
                  <a:pt x="0" y="762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374841" y="1117763"/>
            <a:ext cx="9341369" cy="5213984"/>
          </a:xfrm>
          <a:prstGeom prst="rect">
            <a:avLst/>
          </a:prstGeom>
        </p:spPr>
        <p:txBody>
          <a:bodyPr anchor="t" rtlCol="false" tIns="0" lIns="0" bIns="0" rIns="0">
            <a:spAutoFit/>
          </a:bodyPr>
          <a:lstStyle/>
          <a:p>
            <a:pPr algn="l">
              <a:lnSpc>
                <a:spcPts val="6719"/>
              </a:lnSpc>
            </a:pPr>
          </a:p>
          <a:p>
            <a:pPr algn="l">
              <a:lnSpc>
                <a:spcPts val="6719"/>
              </a:lnSpc>
            </a:pPr>
            <a:r>
              <a:rPr lang="en-US" sz="6999">
                <a:solidFill>
                  <a:srgbClr val="5CE1E6"/>
                </a:solidFill>
                <a:latin typeface="SK Cuber"/>
                <a:ea typeface="SK Cuber"/>
                <a:cs typeface="SK Cuber"/>
                <a:sym typeface="SK Cuber"/>
              </a:rPr>
              <a:t>Simulación</a:t>
            </a:r>
            <a:r>
              <a:rPr lang="en-US" sz="6999">
                <a:solidFill>
                  <a:srgbClr val="5CE1E6"/>
                </a:solidFill>
                <a:latin typeface="SK Cuber"/>
                <a:ea typeface="SK Cuber"/>
                <a:cs typeface="SK Cuber"/>
                <a:sym typeface="SK Cuber"/>
              </a:rPr>
              <a:t> de sensores</a:t>
            </a:r>
          </a:p>
          <a:p>
            <a:pPr algn="l">
              <a:lnSpc>
                <a:spcPts val="6719"/>
              </a:lnSpc>
            </a:pPr>
          </a:p>
          <a:p>
            <a:pPr algn="l">
              <a:lnSpc>
                <a:spcPts val="6719"/>
              </a:lnSpc>
            </a:pPr>
          </a:p>
        </p:txBody>
      </p:sp>
      <p:sp>
        <p:nvSpPr>
          <p:cNvPr name="TextBox 14" id="14"/>
          <p:cNvSpPr txBox="true"/>
          <p:nvPr/>
        </p:nvSpPr>
        <p:spPr>
          <a:xfrm rot="0">
            <a:off x="14125733" y="299091"/>
            <a:ext cx="3072502" cy="1102360"/>
          </a:xfrm>
          <a:prstGeom prst="rect">
            <a:avLst/>
          </a:prstGeom>
        </p:spPr>
        <p:txBody>
          <a:bodyPr anchor="t" rtlCol="false" tIns="0" lIns="0" bIns="0" rIns="0">
            <a:spAutoFit/>
          </a:bodyPr>
          <a:lstStyle/>
          <a:p>
            <a:pPr algn="l">
              <a:lnSpc>
                <a:spcPts val="2239"/>
              </a:lnSpc>
            </a:pPr>
          </a:p>
          <a:p>
            <a:pPr algn="l">
              <a:lnSpc>
                <a:spcPts val="2239"/>
              </a:lnSpc>
            </a:pPr>
            <a:r>
              <a:rPr lang="en-US" sz="1599" spc="-47" b="true">
                <a:solidFill>
                  <a:srgbClr val="5CE1E6"/>
                </a:solidFill>
                <a:latin typeface="Open Sauce Bold"/>
                <a:ea typeface="Open Sauce Bold"/>
                <a:cs typeface="Open Sauce Bold"/>
                <a:sym typeface="Open Sauce Bold"/>
              </a:rPr>
              <a:t>Kafka </a:t>
            </a:r>
            <a:r>
              <a:rPr lang="en-US" sz="1599" spc="-47" b="true">
                <a:solidFill>
                  <a:srgbClr val="5CE1E6"/>
                </a:solidFill>
                <a:latin typeface="Open Sauce Bold"/>
                <a:ea typeface="Open Sauce Bold"/>
                <a:cs typeface="Open Sauce Bold"/>
                <a:sym typeface="Open Sauce Bold"/>
              </a:rPr>
              <a:t>Producer (dispositivo IoT)</a:t>
            </a:r>
          </a:p>
          <a:p>
            <a:pPr algn="l">
              <a:lnSpc>
                <a:spcPts val="2239"/>
              </a:lnSpc>
            </a:pPr>
          </a:p>
          <a:p>
            <a:pPr algn="l">
              <a:lnSpc>
                <a:spcPts val="2239"/>
              </a:lnSpc>
              <a:spcBef>
                <a:spcPct val="0"/>
              </a:spcBef>
            </a:pPr>
          </a:p>
        </p:txBody>
      </p:sp>
      <p:sp>
        <p:nvSpPr>
          <p:cNvPr name="TextBox 15" id="15"/>
          <p:cNvSpPr txBox="true"/>
          <p:nvPr/>
        </p:nvSpPr>
        <p:spPr>
          <a:xfrm rot="0">
            <a:off x="13833685" y="1003463"/>
            <a:ext cx="4162267" cy="197421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El nodo IoT se implementó como un KafkaProducer en Python usando la librería kafka-python.</a:t>
            </a:r>
          </a:p>
          <a:p>
            <a:pPr algn="l">
              <a:lnSpc>
                <a:spcPts val="1960"/>
              </a:lnSpc>
            </a:pPr>
            <a:r>
              <a:rPr lang="en-US" sz="1400" spc="-42">
                <a:solidFill>
                  <a:srgbClr val="FFFFFF"/>
                </a:solidFill>
                <a:latin typeface="Open Sauce"/>
                <a:ea typeface="Open Sauce"/>
                <a:cs typeface="Open Sauce"/>
                <a:sym typeface="Open Sauce"/>
              </a:rPr>
              <a:t>El Producer se conecta al broker iot.redesuvg.cloud:9092 y envía cada lectura al topic 22210, serializando los datos en formato JSON.</a:t>
            </a:r>
          </a:p>
          <a:p>
            <a:pPr algn="l">
              <a:lnSpc>
                <a:spcPts val="1960"/>
              </a:lnSpc>
              <a:spcBef>
                <a:spcPct val="0"/>
              </a:spcBef>
            </a:pPr>
            <a:r>
              <a:rPr lang="en-US" sz="1400" spc="-42">
                <a:solidFill>
                  <a:srgbClr val="FFFFFF"/>
                </a:solidFill>
                <a:latin typeface="Open Sauce"/>
                <a:ea typeface="Open Sauce"/>
                <a:cs typeface="Open Sauce"/>
                <a:sym typeface="Open Sauce"/>
              </a:rPr>
              <a:t>Se utilizó una key fija ("sensor1") para identificar el origen del mensaje.</a:t>
            </a:r>
          </a:p>
        </p:txBody>
      </p:sp>
      <p:sp>
        <p:nvSpPr>
          <p:cNvPr name="TextBox 16" id="16"/>
          <p:cNvSpPr txBox="true"/>
          <p:nvPr/>
        </p:nvSpPr>
        <p:spPr>
          <a:xfrm rot="0">
            <a:off x="14535508" y="3643793"/>
            <a:ext cx="225295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Ejecución del Producer</a:t>
            </a:r>
          </a:p>
        </p:txBody>
      </p:sp>
      <p:sp>
        <p:nvSpPr>
          <p:cNvPr name="TextBox 17" id="17"/>
          <p:cNvSpPr txBox="true"/>
          <p:nvPr/>
        </p:nvSpPr>
        <p:spPr>
          <a:xfrm rot="0">
            <a:off x="13833685" y="4744922"/>
            <a:ext cx="4162267" cy="147891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El productor se ejecuta continuamente y envía una medición nueva cada 15–30 segundos hasta que el usuario lo detiene con Ctrl + C.</a:t>
            </a:r>
          </a:p>
          <a:p>
            <a:pPr algn="l">
              <a:lnSpc>
                <a:spcPts val="1960"/>
              </a:lnSpc>
              <a:spcBef>
                <a:spcPct val="0"/>
              </a:spcBef>
            </a:pPr>
            <a:r>
              <a:rPr lang="en-US" sz="1400" spc="-42">
                <a:solidFill>
                  <a:srgbClr val="FFFFFF"/>
                </a:solidFill>
                <a:latin typeface="Open Sauce"/>
                <a:ea typeface="Open Sauce"/>
                <a:cs typeface="Open Sauce"/>
                <a:sym typeface="Open Sauce"/>
              </a:rPr>
              <a:t>Esto emula el comportamiento de un dispositivo IoT real que publica telemetría periódica hacia un servidor Edge basado en Kafka.</a:t>
            </a:r>
          </a:p>
        </p:txBody>
      </p:sp>
      <p:sp>
        <p:nvSpPr>
          <p:cNvPr name="TextBox 18" id="18"/>
          <p:cNvSpPr txBox="true"/>
          <p:nvPr/>
        </p:nvSpPr>
        <p:spPr>
          <a:xfrm rot="0">
            <a:off x="1028700" y="6614632"/>
            <a:ext cx="5253650" cy="322581"/>
          </a:xfrm>
          <a:prstGeom prst="rect">
            <a:avLst/>
          </a:prstGeom>
        </p:spPr>
        <p:txBody>
          <a:bodyPr anchor="t" rtlCol="false" tIns="0" lIns="0" bIns="0" rIns="0">
            <a:spAutoFit/>
          </a:bodyPr>
          <a:lstStyle/>
          <a:p>
            <a:pPr algn="l">
              <a:lnSpc>
                <a:spcPts val="2200"/>
              </a:lnSpc>
            </a:pPr>
            <a:r>
              <a:rPr lang="en-US" sz="2200">
                <a:solidFill>
                  <a:srgbClr val="5CE1E6"/>
                </a:solidFill>
                <a:latin typeface="SK Cuber"/>
                <a:ea typeface="SK Cuber"/>
                <a:cs typeface="SK Cuber"/>
                <a:sym typeface="SK Cuber"/>
              </a:rPr>
              <a:t>¿Cómo?</a:t>
            </a:r>
          </a:p>
        </p:txBody>
      </p:sp>
      <p:sp>
        <p:nvSpPr>
          <p:cNvPr name="TextBox 19" id="19"/>
          <p:cNvSpPr txBox="true"/>
          <p:nvPr/>
        </p:nvSpPr>
        <p:spPr>
          <a:xfrm rot="0">
            <a:off x="1028700" y="7408353"/>
            <a:ext cx="7375265" cy="172656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implementó un simulador de estación meteorológica con tres sensores:</a:t>
            </a:r>
          </a:p>
          <a:p>
            <a:pPr algn="l">
              <a:lnSpc>
                <a:spcPts val="1960"/>
              </a:lnSpc>
            </a:pP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temperatura (0–110 °C, float), humedad relativa (0–100 %, entero) y dirección </a:t>
            </a:r>
            <a:r>
              <a:rPr lang="en-US" sz="1400" spc="-42">
                <a:solidFill>
                  <a:srgbClr val="FFFFFF"/>
                </a:solidFill>
                <a:latin typeface="Open Sauce"/>
                <a:ea typeface="Open Sauce"/>
                <a:cs typeface="Open Sauce"/>
                <a:sym typeface="Open Sauce"/>
              </a:rPr>
              <a:t>d</a:t>
            </a:r>
            <a:r>
              <a:rPr lang="en-US" sz="1400" spc="-42">
                <a:solidFill>
                  <a:srgbClr val="FFFFFF"/>
                </a:solidFill>
                <a:latin typeface="Open Sauce"/>
                <a:ea typeface="Open Sauce"/>
                <a:cs typeface="Open Sauce"/>
                <a:sym typeface="Open Sauce"/>
              </a:rPr>
              <a:t>el viento (8 puntos cardinales).</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La temperatura y la humedad se generan usando una distribución normal (Gaussiana) y luego se limitan al rango permitido. La dirección de viento</a:t>
            </a:r>
          </a:p>
          <a:p>
            <a:pPr algn="l" marL="302261" indent="-151130" lvl="1">
              <a:lnSpc>
                <a:spcPts val="1960"/>
              </a:lnSpc>
              <a:spcBef>
                <a:spcPct val="0"/>
              </a:spcBef>
              <a:buFont typeface="Arial"/>
              <a:buChar char="•"/>
            </a:pPr>
            <a:r>
              <a:rPr lang="en-US" sz="1400" spc="-42">
                <a:solidFill>
                  <a:srgbClr val="FFFFFF"/>
                </a:solidFill>
                <a:latin typeface="Open Sauce"/>
                <a:ea typeface="Open Sauce"/>
                <a:cs typeface="Open Sauce"/>
                <a:sym typeface="Open Sauce"/>
              </a:rPr>
              <a:t>S</a:t>
            </a:r>
            <a:r>
              <a:rPr lang="en-US" sz="1400" spc="-42">
                <a:solidFill>
                  <a:srgbClr val="FFFFFF"/>
                </a:solidFill>
                <a:latin typeface="Open Sauce"/>
                <a:ea typeface="Open Sauce"/>
                <a:cs typeface="Open Sauce"/>
                <a:sym typeface="Open Sauce"/>
              </a:rPr>
              <a:t>e selecciona de forma uniforme entre las 8 opciones.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8984888"/>
            <a:ext cx="316582" cy="273412"/>
          </a:xfrm>
          <a:custGeom>
            <a:avLst/>
            <a:gdLst/>
            <a:ahLst/>
            <a:cxnLst/>
            <a:rect r="r" b="b" t="t" l="l"/>
            <a:pathLst>
              <a:path h="273412" w="316582">
                <a:moveTo>
                  <a:pt x="0" y="0"/>
                </a:moveTo>
                <a:lnTo>
                  <a:pt x="316582" y="0"/>
                </a:lnTo>
                <a:lnTo>
                  <a:pt x="316582" y="273412"/>
                </a:lnTo>
                <a:lnTo>
                  <a:pt x="0" y="273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1363" y="3575178"/>
            <a:ext cx="8717997" cy="4659280"/>
            <a:chOff x="0" y="0"/>
            <a:chExt cx="5446860" cy="2911041"/>
          </a:xfrm>
        </p:grpSpPr>
        <p:sp>
          <p:nvSpPr>
            <p:cNvPr name="Freeform 4" id="4"/>
            <p:cNvSpPr/>
            <p:nvPr/>
          </p:nvSpPr>
          <p:spPr>
            <a:xfrm flipH="false" flipV="false" rot="0">
              <a:off x="0" y="0"/>
              <a:ext cx="5446860" cy="2911041"/>
            </a:xfrm>
            <a:custGeom>
              <a:avLst/>
              <a:gdLst/>
              <a:ahLst/>
              <a:cxnLst/>
              <a:rect r="r" b="b" t="t" l="l"/>
              <a:pathLst>
                <a:path h="2911041" w="5446860">
                  <a:moveTo>
                    <a:pt x="5286840" y="0"/>
                  </a:moveTo>
                  <a:lnTo>
                    <a:pt x="160020" y="0"/>
                  </a:lnTo>
                  <a:lnTo>
                    <a:pt x="0" y="160020"/>
                  </a:lnTo>
                  <a:lnTo>
                    <a:pt x="0" y="2751021"/>
                  </a:lnTo>
                  <a:lnTo>
                    <a:pt x="160020" y="2911041"/>
                  </a:lnTo>
                  <a:lnTo>
                    <a:pt x="5286840" y="2911041"/>
                  </a:lnTo>
                  <a:lnTo>
                    <a:pt x="5446860" y="2751021"/>
                  </a:lnTo>
                  <a:lnTo>
                    <a:pt x="5446860" y="160020"/>
                  </a:lnTo>
                  <a:lnTo>
                    <a:pt x="5286840" y="0"/>
                  </a:lnTo>
                  <a:close/>
                </a:path>
              </a:pathLst>
            </a:custGeom>
            <a:solidFill>
              <a:srgbClr val="000000">
                <a:alpha val="0"/>
              </a:srgbClr>
            </a:solidFill>
            <a:ln w="9525" cap="sq">
              <a:solidFill>
                <a:srgbClr val="5CE1E6">
                  <a:alpha val="40000"/>
                </a:srgbClr>
              </a:solidFill>
              <a:prstDash val="solid"/>
              <a:miter/>
            </a:ln>
          </p:spPr>
        </p:sp>
        <p:sp>
          <p:nvSpPr>
            <p:cNvPr name="TextBox 5" id="5"/>
            <p:cNvSpPr txBox="true"/>
            <p:nvPr/>
          </p:nvSpPr>
          <p:spPr>
            <a:xfrm>
              <a:off x="63500" y="34925"/>
              <a:ext cx="5319860" cy="2812616"/>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9144000" y="3063257"/>
            <a:ext cx="8541382" cy="5683122"/>
            <a:chOff x="0" y="0"/>
            <a:chExt cx="4653306" cy="3096139"/>
          </a:xfrm>
        </p:grpSpPr>
        <p:sp>
          <p:nvSpPr>
            <p:cNvPr name="Freeform 7" id="7"/>
            <p:cNvSpPr/>
            <p:nvPr/>
          </p:nvSpPr>
          <p:spPr>
            <a:xfrm flipH="false" flipV="false" rot="0">
              <a:off x="0" y="0"/>
              <a:ext cx="4653306" cy="3096140"/>
            </a:xfrm>
            <a:custGeom>
              <a:avLst/>
              <a:gdLst/>
              <a:ahLst/>
              <a:cxnLst/>
              <a:rect r="r" b="b" t="t" l="l"/>
              <a:pathLst>
                <a:path h="3096140" w="4653306">
                  <a:moveTo>
                    <a:pt x="4493286" y="0"/>
                  </a:moveTo>
                  <a:lnTo>
                    <a:pt x="160020" y="0"/>
                  </a:lnTo>
                  <a:lnTo>
                    <a:pt x="0" y="160020"/>
                  </a:lnTo>
                  <a:lnTo>
                    <a:pt x="0" y="2936119"/>
                  </a:lnTo>
                  <a:lnTo>
                    <a:pt x="160020" y="3096140"/>
                  </a:lnTo>
                  <a:lnTo>
                    <a:pt x="4493286" y="3096140"/>
                  </a:lnTo>
                  <a:lnTo>
                    <a:pt x="4653306" y="2936119"/>
                  </a:lnTo>
                  <a:lnTo>
                    <a:pt x="4653306" y="160020"/>
                  </a:lnTo>
                  <a:lnTo>
                    <a:pt x="4493286" y="0"/>
                  </a:lnTo>
                  <a:close/>
                </a:path>
              </a:pathLst>
            </a:custGeom>
            <a:blipFill>
              <a:blip r:embed="rId4"/>
              <a:stretch>
                <a:fillRect l="0" t="-11781" r="0" b="0"/>
              </a:stretch>
            </a:blipFill>
          </p:spPr>
        </p:sp>
      </p:grpSp>
      <p:sp>
        <p:nvSpPr>
          <p:cNvPr name="Freeform 8" id="8"/>
          <p:cNvSpPr/>
          <p:nvPr/>
        </p:nvSpPr>
        <p:spPr>
          <a:xfrm flipH="false" flipV="false" rot="0">
            <a:off x="15753992" y="1028700"/>
            <a:ext cx="1505308" cy="1505308"/>
          </a:xfrm>
          <a:custGeom>
            <a:avLst/>
            <a:gdLst/>
            <a:ahLst/>
            <a:cxnLst/>
            <a:rect r="r" b="b" t="t" l="l"/>
            <a:pathLst>
              <a:path h="1505308" w="1505308">
                <a:moveTo>
                  <a:pt x="0" y="0"/>
                </a:moveTo>
                <a:lnTo>
                  <a:pt x="1505308" y="0"/>
                </a:lnTo>
                <a:lnTo>
                  <a:pt x="1505308" y="1505308"/>
                </a:lnTo>
                <a:lnTo>
                  <a:pt x="0" y="1505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1001555"/>
            <a:ext cx="13935868" cy="1823084"/>
          </a:xfrm>
          <a:prstGeom prst="rect">
            <a:avLst/>
          </a:prstGeom>
        </p:spPr>
        <p:txBody>
          <a:bodyPr anchor="t" rtlCol="false" tIns="0" lIns="0" bIns="0" rIns="0">
            <a:spAutoFit/>
          </a:bodyPr>
          <a:lstStyle/>
          <a:p>
            <a:pPr algn="l">
              <a:lnSpc>
                <a:spcPts val="6719"/>
              </a:lnSpc>
            </a:pPr>
            <a:r>
              <a:rPr lang="en-US" sz="6999">
                <a:solidFill>
                  <a:srgbClr val="5CE1E6"/>
                </a:solidFill>
                <a:latin typeface="SK Cuber"/>
                <a:ea typeface="SK Cuber"/>
                <a:cs typeface="SK Cuber"/>
                <a:sym typeface="SK Cuber"/>
              </a:rPr>
              <a:t>Gráfica en tiempo real</a:t>
            </a:r>
          </a:p>
        </p:txBody>
      </p:sp>
      <p:sp>
        <p:nvSpPr>
          <p:cNvPr name="TextBox 10" id="10"/>
          <p:cNvSpPr txBox="true"/>
          <p:nvPr/>
        </p:nvSpPr>
        <p:spPr>
          <a:xfrm rot="0">
            <a:off x="1028700" y="4214414"/>
            <a:ext cx="2140566"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La Gráfica</a:t>
            </a:r>
          </a:p>
        </p:txBody>
      </p:sp>
      <p:sp>
        <p:nvSpPr>
          <p:cNvPr name="TextBox 11" id="11"/>
          <p:cNvSpPr txBox="true"/>
          <p:nvPr/>
        </p:nvSpPr>
        <p:spPr>
          <a:xfrm rot="0">
            <a:off x="1028700" y="4592956"/>
            <a:ext cx="2620330" cy="246951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utilizó matplotlib para graficar en tiempo real la temperatura y la</a:t>
            </a:r>
          </a:p>
          <a:p>
            <a:pPr algn="l">
              <a:lnSpc>
                <a:spcPts val="1960"/>
              </a:lnSpc>
            </a:pPr>
            <a:r>
              <a:rPr lang="en-US" sz="1400" spc="-42">
                <a:solidFill>
                  <a:srgbClr val="FFFFFF"/>
                </a:solidFill>
                <a:latin typeface="Open Sauce"/>
                <a:ea typeface="Open Sauce"/>
                <a:cs typeface="Open Sauce"/>
                <a:sym typeface="Open Sauce"/>
              </a:rPr>
              <a:t>humedad recibidas desde Kafka.</a:t>
            </a:r>
          </a:p>
          <a:p>
            <a:pPr algn="l">
              <a:lnSpc>
                <a:spcPts val="1960"/>
              </a:lnSpc>
            </a:pPr>
            <a:r>
              <a:rPr lang="en-US" sz="1400" spc="-42">
                <a:solidFill>
                  <a:srgbClr val="FFFFFF"/>
                </a:solidFill>
                <a:latin typeface="Open Sauce"/>
                <a:ea typeface="Open Sauce"/>
                <a:cs typeface="Open Sauce"/>
                <a:sym typeface="Open Sauce"/>
              </a:rPr>
              <a:t>Cada nuevo mensaje actualiza la gráfica, mostrando la telemetría histórica y</a:t>
            </a:r>
          </a:p>
          <a:p>
            <a:pPr algn="l">
              <a:lnSpc>
                <a:spcPts val="1960"/>
              </a:lnSpc>
              <a:spcBef>
                <a:spcPct val="0"/>
              </a:spcBef>
            </a:pPr>
            <a:r>
              <a:rPr lang="en-US" sz="1400" spc="-42">
                <a:solidFill>
                  <a:srgbClr val="FFFFFF"/>
                </a:solidFill>
                <a:latin typeface="Open Sauce"/>
                <a:ea typeface="Open Sauce"/>
                <a:cs typeface="Open Sauce"/>
                <a:sym typeface="Open Sauce"/>
              </a:rPr>
              <a:t>la más reciente de la estación meteorológica simulada.</a:t>
            </a:r>
          </a:p>
        </p:txBody>
      </p:sp>
      <p:sp>
        <p:nvSpPr>
          <p:cNvPr name="TextBox 12" id="12"/>
          <p:cNvSpPr txBox="true"/>
          <p:nvPr/>
        </p:nvSpPr>
        <p:spPr>
          <a:xfrm rot="0">
            <a:off x="4846849" y="4214414"/>
            <a:ext cx="2393111"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Flujo completo IoT–Edge</a:t>
            </a:r>
          </a:p>
        </p:txBody>
      </p:sp>
      <p:sp>
        <p:nvSpPr>
          <p:cNvPr name="TextBox 13" id="13"/>
          <p:cNvSpPr txBox="true"/>
          <p:nvPr/>
        </p:nvSpPr>
        <p:spPr>
          <a:xfrm rot="0">
            <a:off x="4846849" y="4592956"/>
            <a:ext cx="2620330" cy="321246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El flujo implementado emula una arquitectura IoT típica:</a:t>
            </a:r>
          </a:p>
          <a:p>
            <a:pPr algn="l">
              <a:lnSpc>
                <a:spcPts val="1960"/>
              </a:lnSpc>
            </a:pPr>
            <a:r>
              <a:rPr lang="en-US" sz="1400" spc="-42">
                <a:solidFill>
                  <a:srgbClr val="FFFFFF"/>
                </a:solidFill>
                <a:latin typeface="Open Sauce"/>
                <a:ea typeface="Open Sauce"/>
                <a:cs typeface="Open Sauce"/>
                <a:sym typeface="Open Sauce"/>
              </a:rPr>
              <a:t> 1. Un nodo de sensores simulado publica lecturas periódicas como mensajes JSON.</a:t>
            </a:r>
          </a:p>
          <a:p>
            <a:pPr algn="l">
              <a:lnSpc>
                <a:spcPts val="1960"/>
              </a:lnSpc>
            </a:pPr>
            <a:r>
              <a:rPr lang="en-US" sz="1400" spc="-42">
                <a:solidFill>
                  <a:srgbClr val="FFFFFF"/>
                </a:solidFill>
                <a:latin typeface="Open Sauce"/>
                <a:ea typeface="Open Sauce"/>
                <a:cs typeface="Open Sauce"/>
                <a:sym typeface="Open Sauce"/>
              </a:rPr>
              <a:t> 2. El Edge Server basado en Kafka recibe los mensajes en un topic.</a:t>
            </a:r>
          </a:p>
          <a:p>
            <a:pPr algn="l">
              <a:lnSpc>
                <a:spcPts val="1960"/>
              </a:lnSpc>
            </a:pPr>
            <a:r>
              <a:rPr lang="en-US" sz="1400" spc="-42">
                <a:solidFill>
                  <a:srgbClr val="FFFFFF"/>
                </a:solidFill>
                <a:latin typeface="Open Sauce"/>
                <a:ea typeface="Open Sauce"/>
                <a:cs typeface="Open Sauce"/>
                <a:sym typeface="Open Sauce"/>
              </a:rPr>
              <a:t> 3. Un consumidor se suscribe al topic y procesa la telemetría para</a:t>
            </a:r>
          </a:p>
          <a:p>
            <a:pPr algn="l">
              <a:lnSpc>
                <a:spcPts val="1960"/>
              </a:lnSpc>
              <a:spcBef>
                <a:spcPct val="0"/>
              </a:spcBef>
            </a:pPr>
            <a:r>
              <a:rPr lang="en-US" sz="1400" spc="-42">
                <a:solidFill>
                  <a:srgbClr val="FFFFFF"/>
                </a:solidFill>
                <a:latin typeface="Open Sauce"/>
                <a:ea typeface="Open Sauce"/>
                <a:cs typeface="Open Sauce"/>
                <a:sym typeface="Open Sauce"/>
              </a:rPr>
              <a:t>visualizarla en tiempo real.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615452" cy="7133572"/>
            <a:chOff x="0" y="0"/>
            <a:chExt cx="2514478" cy="3886338"/>
          </a:xfrm>
        </p:grpSpPr>
        <p:sp>
          <p:nvSpPr>
            <p:cNvPr name="Freeform 3" id="3"/>
            <p:cNvSpPr/>
            <p:nvPr/>
          </p:nvSpPr>
          <p:spPr>
            <a:xfrm flipH="false" flipV="false" rot="0">
              <a:off x="0" y="0"/>
              <a:ext cx="2514478" cy="3886338"/>
            </a:xfrm>
            <a:custGeom>
              <a:avLst/>
              <a:gdLst/>
              <a:ahLst/>
              <a:cxnLst/>
              <a:rect r="r" b="b" t="t" l="l"/>
              <a:pathLst>
                <a:path h="3886338" w="2514478">
                  <a:moveTo>
                    <a:pt x="2354458" y="0"/>
                  </a:moveTo>
                  <a:lnTo>
                    <a:pt x="160020" y="0"/>
                  </a:lnTo>
                  <a:lnTo>
                    <a:pt x="0" y="160020"/>
                  </a:lnTo>
                  <a:lnTo>
                    <a:pt x="0" y="3726318"/>
                  </a:lnTo>
                  <a:lnTo>
                    <a:pt x="160020" y="3886338"/>
                  </a:lnTo>
                  <a:lnTo>
                    <a:pt x="2354458" y="3886338"/>
                  </a:lnTo>
                  <a:lnTo>
                    <a:pt x="2514478" y="3726318"/>
                  </a:lnTo>
                  <a:lnTo>
                    <a:pt x="2514478" y="160020"/>
                  </a:lnTo>
                  <a:lnTo>
                    <a:pt x="2354458" y="0"/>
                  </a:lnTo>
                  <a:close/>
                </a:path>
              </a:pathLst>
            </a:custGeom>
            <a:blipFill>
              <a:blip r:embed="rId2"/>
              <a:stretch>
                <a:fillRect l="0" t="0" r="-63337" b="0"/>
              </a:stretch>
            </a:blipFill>
          </p:spPr>
        </p:sp>
      </p:grpSp>
      <p:sp>
        <p:nvSpPr>
          <p:cNvPr name="TextBox 4" id="4"/>
          <p:cNvSpPr txBox="true"/>
          <p:nvPr/>
        </p:nvSpPr>
        <p:spPr>
          <a:xfrm rot="0">
            <a:off x="7217333" y="475526"/>
            <a:ext cx="10041967" cy="5213984"/>
          </a:xfrm>
          <a:prstGeom prst="rect">
            <a:avLst/>
          </a:prstGeom>
        </p:spPr>
        <p:txBody>
          <a:bodyPr anchor="t" rtlCol="false" tIns="0" lIns="0" bIns="0" rIns="0">
            <a:spAutoFit/>
          </a:bodyPr>
          <a:lstStyle/>
          <a:p>
            <a:pPr algn="l">
              <a:lnSpc>
                <a:spcPts val="6719"/>
              </a:lnSpc>
            </a:pPr>
          </a:p>
          <a:p>
            <a:pPr algn="l">
              <a:lnSpc>
                <a:spcPts val="6719"/>
              </a:lnSpc>
            </a:pPr>
            <a:r>
              <a:rPr lang="en-US" sz="6999">
                <a:solidFill>
                  <a:srgbClr val="5CE1E6"/>
                </a:solidFill>
                <a:latin typeface="SK Cuber"/>
                <a:ea typeface="SK Cuber"/>
                <a:cs typeface="SK Cuber"/>
                <a:sym typeface="SK Cuber"/>
              </a:rPr>
              <a:t>Dis</a:t>
            </a:r>
            <a:r>
              <a:rPr lang="en-US" sz="6999">
                <a:solidFill>
                  <a:srgbClr val="5CE1E6"/>
                </a:solidFill>
                <a:latin typeface="SK Cuber"/>
                <a:ea typeface="SK Cuber"/>
                <a:cs typeface="SK Cuber"/>
                <a:sym typeface="SK Cuber"/>
              </a:rPr>
              <a:t>eño del payload de 3 bytes</a:t>
            </a:r>
          </a:p>
          <a:p>
            <a:pPr algn="l">
              <a:lnSpc>
                <a:spcPts val="6719"/>
              </a:lnSpc>
            </a:pPr>
          </a:p>
          <a:p>
            <a:pPr algn="l">
              <a:lnSpc>
                <a:spcPts val="6719"/>
              </a:lnSpc>
            </a:pPr>
          </a:p>
        </p:txBody>
      </p:sp>
      <p:sp>
        <p:nvSpPr>
          <p:cNvPr name="Freeform 5" id="5"/>
          <p:cNvSpPr/>
          <p:nvPr/>
        </p:nvSpPr>
        <p:spPr>
          <a:xfrm flipH="true" flipV="false" rot="0">
            <a:off x="15938864" y="1028700"/>
            <a:ext cx="1320436" cy="352917"/>
          </a:xfrm>
          <a:custGeom>
            <a:avLst/>
            <a:gdLst/>
            <a:ahLst/>
            <a:cxnLst/>
            <a:rect r="r" b="b" t="t" l="l"/>
            <a:pathLst>
              <a:path h="352917" w="1320436">
                <a:moveTo>
                  <a:pt x="1320436" y="0"/>
                </a:moveTo>
                <a:lnTo>
                  <a:pt x="0" y="0"/>
                </a:lnTo>
                <a:lnTo>
                  <a:pt x="0" y="352917"/>
                </a:lnTo>
                <a:lnTo>
                  <a:pt x="1320436" y="352917"/>
                </a:lnTo>
                <a:lnTo>
                  <a:pt x="13204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170363" y="8870779"/>
            <a:ext cx="3088937" cy="387521"/>
          </a:xfrm>
          <a:custGeom>
            <a:avLst/>
            <a:gdLst/>
            <a:ahLst/>
            <a:cxnLst/>
            <a:rect r="r" b="b" t="t" l="l"/>
            <a:pathLst>
              <a:path h="387521" w="3088937">
                <a:moveTo>
                  <a:pt x="0" y="0"/>
                </a:moveTo>
                <a:lnTo>
                  <a:pt x="3088937" y="0"/>
                </a:lnTo>
                <a:lnTo>
                  <a:pt x="3088937" y="387521"/>
                </a:lnTo>
                <a:lnTo>
                  <a:pt x="0" y="3875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217333" y="4616459"/>
            <a:ext cx="803173" cy="214666"/>
          </a:xfrm>
          <a:custGeom>
            <a:avLst/>
            <a:gdLst/>
            <a:ahLst/>
            <a:cxnLst/>
            <a:rect r="r" b="b" t="t" l="l"/>
            <a:pathLst>
              <a:path h="214666" w="803173">
                <a:moveTo>
                  <a:pt x="0" y="0"/>
                </a:moveTo>
                <a:lnTo>
                  <a:pt x="803172" y="0"/>
                </a:lnTo>
                <a:lnTo>
                  <a:pt x="803172" y="214666"/>
                </a:lnTo>
                <a:lnTo>
                  <a:pt x="0" y="21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217333" y="7439296"/>
            <a:ext cx="803173" cy="214666"/>
          </a:xfrm>
          <a:custGeom>
            <a:avLst/>
            <a:gdLst/>
            <a:ahLst/>
            <a:cxnLst/>
            <a:rect r="r" b="b" t="t" l="l"/>
            <a:pathLst>
              <a:path h="214666" w="803173">
                <a:moveTo>
                  <a:pt x="0" y="0"/>
                </a:moveTo>
                <a:lnTo>
                  <a:pt x="803172" y="0"/>
                </a:lnTo>
                <a:lnTo>
                  <a:pt x="803172" y="214666"/>
                </a:lnTo>
                <a:lnTo>
                  <a:pt x="0" y="21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950873" y="4557386"/>
            <a:ext cx="123682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Payload</a:t>
            </a:r>
          </a:p>
        </p:txBody>
      </p:sp>
      <p:sp>
        <p:nvSpPr>
          <p:cNvPr name="TextBox 10" id="10"/>
          <p:cNvSpPr txBox="true"/>
          <p:nvPr/>
        </p:nvSpPr>
        <p:spPr>
          <a:xfrm rot="0">
            <a:off x="9950873" y="4935928"/>
            <a:ext cx="3088937" cy="123126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diseñó un payload compacto de 3 bytes (24 bits) para enviar la</a:t>
            </a:r>
          </a:p>
          <a:p>
            <a:pPr algn="l">
              <a:lnSpc>
                <a:spcPts val="1960"/>
              </a:lnSpc>
              <a:spcBef>
                <a:spcPct val="0"/>
              </a:spcBef>
            </a:pPr>
            <a:r>
              <a:rPr lang="en-US" sz="1400" spc="-42">
                <a:solidFill>
                  <a:srgbClr val="FFFFFF"/>
                </a:solidFill>
                <a:latin typeface="Open Sauce"/>
                <a:ea typeface="Open Sauce"/>
                <a:cs typeface="Open Sauce"/>
                <a:sym typeface="Open Sauce"/>
              </a:rPr>
              <a:t>telemetría en entornos con restricciones (LoRa, Sigfox, etc.).</a:t>
            </a:r>
          </a:p>
          <a:p>
            <a:pPr algn="l">
              <a:lnSpc>
                <a:spcPts val="1960"/>
              </a:lnSpc>
              <a:spcBef>
                <a:spcPct val="0"/>
              </a:spcBef>
            </a:pPr>
          </a:p>
        </p:txBody>
      </p:sp>
      <p:sp>
        <p:nvSpPr>
          <p:cNvPr name="TextBox 11" id="11"/>
          <p:cNvSpPr txBox="true"/>
          <p:nvPr/>
        </p:nvSpPr>
        <p:spPr>
          <a:xfrm rot="0">
            <a:off x="9950873" y="7401196"/>
            <a:ext cx="123682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humedad</a:t>
            </a:r>
          </a:p>
        </p:txBody>
      </p:sp>
      <p:sp>
        <p:nvSpPr>
          <p:cNvPr name="TextBox 12" id="12"/>
          <p:cNvSpPr txBox="true"/>
          <p:nvPr/>
        </p:nvSpPr>
        <p:spPr>
          <a:xfrm rot="0">
            <a:off x="14170363" y="4557386"/>
            <a:ext cx="123682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Temperatura</a:t>
            </a:r>
          </a:p>
        </p:txBody>
      </p:sp>
      <p:sp>
        <p:nvSpPr>
          <p:cNvPr name="TextBox 13" id="13"/>
          <p:cNvSpPr txBox="true"/>
          <p:nvPr/>
        </p:nvSpPr>
        <p:spPr>
          <a:xfrm rot="0">
            <a:off x="14170363" y="4935928"/>
            <a:ext cx="3088937" cy="1974215"/>
          </a:xfrm>
          <a:prstGeom prst="rect">
            <a:avLst/>
          </a:prstGeom>
        </p:spPr>
        <p:txBody>
          <a:bodyPr anchor="t" rtlCol="false" tIns="0" lIns="0" bIns="0" rIns="0">
            <a:spAutoFit/>
          </a:bodyPr>
          <a:lstStyle/>
          <a:p>
            <a:pPr algn="l">
              <a:lnSpc>
                <a:spcPts val="1960"/>
              </a:lnSpc>
            </a:pPr>
          </a:p>
          <a:p>
            <a:pPr algn="l" marL="302261" indent="-151130" lvl="1">
              <a:lnSpc>
                <a:spcPts val="1960"/>
              </a:lnSpc>
              <a:spcBef>
                <a:spcPct val="0"/>
              </a:spcBef>
              <a:buFont typeface="Arial"/>
              <a:buChar char="•"/>
            </a:pPr>
            <a:r>
              <a:rPr lang="en-US" sz="1400" spc="-42">
                <a:solidFill>
                  <a:srgbClr val="FFFFFF"/>
                </a:solidFill>
                <a:latin typeface="Open Sauce"/>
                <a:ea typeface="Open Sauce"/>
                <a:cs typeface="Open Sauce"/>
                <a:sym typeface="Open Sauce"/>
              </a:rPr>
              <a:t>14</a:t>
            </a:r>
            <a:r>
              <a:rPr lang="en-US" sz="1400" spc="-42">
                <a:solidFill>
                  <a:srgbClr val="FFFFFF"/>
                </a:solidFill>
                <a:latin typeface="Open Sauce"/>
                <a:ea typeface="Open Sauce"/>
                <a:cs typeface="Open Sauce"/>
                <a:sym typeface="Open Sauce"/>
              </a:rPr>
              <a:t> bits, se almacena como temp * 100 para conservar dos decimales en el rango 0–110 °C (0–11000 → cabe en 14 bits porque 2¹⁴ = 16384).</a:t>
            </a:r>
          </a:p>
          <a:p>
            <a:pPr algn="l">
              <a:lnSpc>
                <a:spcPts val="1960"/>
              </a:lnSpc>
              <a:spcBef>
                <a:spcPct val="0"/>
              </a:spcBef>
            </a:pPr>
          </a:p>
          <a:p>
            <a:pPr algn="l">
              <a:lnSpc>
                <a:spcPts val="1960"/>
              </a:lnSpc>
              <a:spcBef>
                <a:spcPct val="0"/>
              </a:spcBef>
            </a:pPr>
          </a:p>
        </p:txBody>
      </p:sp>
      <p:sp>
        <p:nvSpPr>
          <p:cNvPr name="TextBox 14" id="14"/>
          <p:cNvSpPr txBox="true"/>
          <p:nvPr/>
        </p:nvSpPr>
        <p:spPr>
          <a:xfrm rot="0">
            <a:off x="9950873" y="7779710"/>
            <a:ext cx="3088937" cy="983615"/>
          </a:xfrm>
          <a:prstGeom prst="rect">
            <a:avLst/>
          </a:prstGeom>
        </p:spPr>
        <p:txBody>
          <a:bodyPr anchor="t" rtlCol="false" tIns="0" lIns="0" bIns="0" rIns="0">
            <a:spAutoFit/>
          </a:bodyPr>
          <a:lstStyle/>
          <a:p>
            <a:pPr algn="l">
              <a:lnSpc>
                <a:spcPts val="1960"/>
              </a:lnSpc>
            </a:pPr>
          </a:p>
          <a:p>
            <a:pPr algn="l" marL="302261" indent="-151130" lvl="1">
              <a:lnSpc>
                <a:spcPts val="1960"/>
              </a:lnSpc>
              <a:spcBef>
                <a:spcPct val="0"/>
              </a:spcBef>
              <a:buFont typeface="Arial"/>
              <a:buChar char="•"/>
            </a:pPr>
            <a:r>
              <a:rPr lang="en-US" sz="1400" spc="-42">
                <a:solidFill>
                  <a:srgbClr val="FFFFFF"/>
                </a:solidFill>
                <a:latin typeface="Open Sauce"/>
                <a:ea typeface="Open Sauce"/>
                <a:cs typeface="Open Sauce"/>
                <a:sym typeface="Open Sauce"/>
              </a:rPr>
              <a:t>7</a:t>
            </a:r>
            <a:r>
              <a:rPr lang="en-US" sz="1400" spc="-42">
                <a:solidFill>
                  <a:srgbClr val="FFFFFF"/>
                </a:solidFill>
                <a:latin typeface="Open Sauce"/>
                <a:ea typeface="Open Sauce"/>
                <a:cs typeface="Open Sauce"/>
                <a:sym typeface="Open Sauce"/>
              </a:rPr>
              <a:t> bits, rango 0–100 %.</a:t>
            </a:r>
          </a:p>
          <a:p>
            <a:pPr algn="l">
              <a:lnSpc>
                <a:spcPts val="1960"/>
              </a:lnSpc>
              <a:spcBef>
                <a:spcPct val="0"/>
              </a:spcBef>
            </a:pPr>
          </a:p>
          <a:p>
            <a:pPr algn="l">
              <a:lnSpc>
                <a:spcPts val="1960"/>
              </a:lnSpc>
              <a:spcBef>
                <a:spcPct val="0"/>
              </a:spcBef>
            </a:pPr>
          </a:p>
        </p:txBody>
      </p:sp>
      <p:sp>
        <p:nvSpPr>
          <p:cNvPr name="TextBox 15" id="15"/>
          <p:cNvSpPr txBox="true"/>
          <p:nvPr/>
        </p:nvSpPr>
        <p:spPr>
          <a:xfrm rot="0">
            <a:off x="14302691" y="7518988"/>
            <a:ext cx="2808219" cy="826135"/>
          </a:xfrm>
          <a:prstGeom prst="rect">
            <a:avLst/>
          </a:prstGeom>
        </p:spPr>
        <p:txBody>
          <a:bodyPr anchor="t" rtlCol="false" tIns="0" lIns="0" bIns="0" rIns="0">
            <a:spAutoFit/>
          </a:bodyPr>
          <a:lstStyle/>
          <a:p>
            <a:pPr algn="l">
              <a:lnSpc>
                <a:spcPts val="2239"/>
              </a:lnSpc>
            </a:pPr>
            <a:r>
              <a:rPr lang="en-US" sz="1599" spc="-47" b="true">
                <a:solidFill>
                  <a:srgbClr val="5CE1E6"/>
                </a:solidFill>
                <a:latin typeface="Open Sauce Bold"/>
                <a:ea typeface="Open Sauce Bold"/>
                <a:cs typeface="Open Sauce Bold"/>
                <a:sym typeface="Open Sauce Bold"/>
              </a:rPr>
              <a:t>Dir</a:t>
            </a:r>
            <a:r>
              <a:rPr lang="en-US" sz="1599" spc="-47" b="true">
                <a:solidFill>
                  <a:srgbClr val="5CE1E6"/>
                </a:solidFill>
                <a:latin typeface="Open Sauce Bold"/>
                <a:ea typeface="Open Sauce Bold"/>
                <a:cs typeface="Open Sauce Bold"/>
                <a:sym typeface="Open Sauce Bold"/>
              </a:rPr>
              <a:t>ección del viento</a:t>
            </a:r>
          </a:p>
          <a:p>
            <a:pPr algn="l">
              <a:lnSpc>
                <a:spcPts val="2239"/>
              </a:lnSpc>
            </a:pPr>
          </a:p>
          <a:p>
            <a:pPr algn="l">
              <a:lnSpc>
                <a:spcPts val="2239"/>
              </a:lnSpc>
              <a:spcBef>
                <a:spcPct val="0"/>
              </a:spcBef>
            </a:pPr>
          </a:p>
        </p:txBody>
      </p:sp>
      <p:sp>
        <p:nvSpPr>
          <p:cNvPr name="TextBox 16" id="16"/>
          <p:cNvSpPr txBox="true"/>
          <p:nvPr/>
        </p:nvSpPr>
        <p:spPr>
          <a:xfrm rot="0">
            <a:off x="14302691" y="7897502"/>
            <a:ext cx="3088937" cy="1231265"/>
          </a:xfrm>
          <a:prstGeom prst="rect">
            <a:avLst/>
          </a:prstGeom>
        </p:spPr>
        <p:txBody>
          <a:bodyPr anchor="t" rtlCol="false" tIns="0" lIns="0" bIns="0" rIns="0">
            <a:spAutoFit/>
          </a:bodyPr>
          <a:lstStyle/>
          <a:p>
            <a:pPr algn="l">
              <a:lnSpc>
                <a:spcPts val="1960"/>
              </a:lnSpc>
            </a:pPr>
          </a:p>
          <a:p>
            <a:pPr algn="l" marL="302261" indent="-151130" lvl="1">
              <a:lnSpc>
                <a:spcPts val="1960"/>
              </a:lnSpc>
              <a:spcBef>
                <a:spcPct val="0"/>
              </a:spcBef>
              <a:buFont typeface="Arial"/>
              <a:buChar char="•"/>
            </a:pPr>
            <a:r>
              <a:rPr lang="en-US" sz="1400" spc="-42">
                <a:solidFill>
                  <a:srgbClr val="FFFFFF"/>
                </a:solidFill>
                <a:latin typeface="Open Sauce"/>
                <a:ea typeface="Open Sauce"/>
                <a:cs typeface="Open Sauce"/>
                <a:sym typeface="Open Sauce"/>
              </a:rPr>
              <a:t>3 bits, 8 posibles valores (N, NO, O, SO, S, SE, E, NE).</a:t>
            </a:r>
          </a:p>
          <a:p>
            <a:pPr algn="l">
              <a:lnSpc>
                <a:spcPts val="1960"/>
              </a:lnSpc>
              <a:spcBef>
                <a:spcPct val="0"/>
              </a:spcBef>
            </a:pPr>
          </a:p>
          <a:p>
            <a:pPr algn="l">
              <a:lnSpc>
                <a:spcPts val="1960"/>
              </a:lnSpc>
              <a:spcBef>
                <a:spcPct val="0"/>
              </a:spcBef>
            </a:pPr>
          </a:p>
        </p:txBody>
      </p:sp>
      <p:sp>
        <p:nvSpPr>
          <p:cNvPr name="TextBox 17" id="17"/>
          <p:cNvSpPr txBox="true"/>
          <p:nvPr/>
        </p:nvSpPr>
        <p:spPr>
          <a:xfrm rot="0">
            <a:off x="1028700" y="8124172"/>
            <a:ext cx="5653658" cy="549910"/>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Funci</a:t>
            </a:r>
            <a:r>
              <a:rPr lang="en-US" b="true" sz="1599" spc="-47">
                <a:solidFill>
                  <a:srgbClr val="5CE1E6"/>
                </a:solidFill>
                <a:latin typeface="Open Sauce Bold"/>
                <a:ea typeface="Open Sauce Bold"/>
                <a:cs typeface="Open Sauce Bold"/>
                <a:sym typeface="Open Sauce Bold"/>
              </a:rPr>
              <a:t>ones Encode / Decode</a:t>
            </a:r>
          </a:p>
          <a:p>
            <a:pPr algn="l">
              <a:lnSpc>
                <a:spcPts val="2239"/>
              </a:lnSpc>
              <a:spcBef>
                <a:spcPct val="0"/>
              </a:spcBef>
            </a:pPr>
          </a:p>
        </p:txBody>
      </p:sp>
      <p:sp>
        <p:nvSpPr>
          <p:cNvPr name="TextBox 18" id="18"/>
          <p:cNvSpPr txBox="true"/>
          <p:nvPr/>
        </p:nvSpPr>
        <p:spPr>
          <a:xfrm rot="0">
            <a:off x="1028700" y="8515975"/>
            <a:ext cx="10158998" cy="222186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implementaron funciones encode_medicion() y decode_payload() que</a:t>
            </a:r>
          </a:p>
          <a:p>
            <a:pPr algn="l">
              <a:lnSpc>
                <a:spcPts val="1960"/>
              </a:lnSpc>
            </a:pPr>
            <a:r>
              <a:rPr lang="en-US" sz="1400" spc="-42">
                <a:solidFill>
                  <a:srgbClr val="FFFFFF"/>
                </a:solidFill>
                <a:latin typeface="Open Sauce"/>
                <a:ea typeface="Open Sauce"/>
                <a:cs typeface="Open Sauce"/>
                <a:sym typeface="Open Sauce"/>
              </a:rPr>
              <a:t>convierten entre:</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Un diccionario con los campos temperatura, humedad y</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direccion_viento, y</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Un payload de exactamente 3 bytes.</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Esto permite reutilizar la misma lógica tanto en el Producer como en el</a:t>
            </a:r>
          </a:p>
          <a:p>
            <a:pPr algn="l" marL="302261" indent="-151130" lvl="1">
              <a:lnSpc>
                <a:spcPts val="1960"/>
              </a:lnSpc>
              <a:buFont typeface="Arial"/>
              <a:buChar char="•"/>
            </a:pPr>
            <a:r>
              <a:rPr lang="en-US" sz="1400" spc="-42">
                <a:solidFill>
                  <a:srgbClr val="FFFFFF"/>
                </a:solidFill>
                <a:latin typeface="Open Sauce"/>
                <a:ea typeface="Open Sauce"/>
                <a:cs typeface="Open Sauce"/>
                <a:sym typeface="Open Sauce"/>
              </a:rPr>
              <a:t>Consumer al trabajar con mensajes compactos.</a:t>
            </a:r>
          </a:p>
          <a:p>
            <a:pPr algn="l">
              <a:lnSpc>
                <a:spcPts val="1960"/>
              </a:lnSpc>
              <a:spcBef>
                <a:spcPct val="0"/>
              </a:spcBef>
            </a:pPr>
          </a:p>
          <a:p>
            <a:pPr algn="l">
              <a:lnSpc>
                <a:spcPts val="196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16582" cy="273412"/>
          </a:xfrm>
          <a:custGeom>
            <a:avLst/>
            <a:gdLst/>
            <a:ahLst/>
            <a:cxnLst/>
            <a:rect r="r" b="b" t="t" l="l"/>
            <a:pathLst>
              <a:path h="273412" w="316582">
                <a:moveTo>
                  <a:pt x="0" y="0"/>
                </a:moveTo>
                <a:lnTo>
                  <a:pt x="316582" y="0"/>
                </a:lnTo>
                <a:lnTo>
                  <a:pt x="316582" y="273412"/>
                </a:lnTo>
                <a:lnTo>
                  <a:pt x="0" y="273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40680" y="-530478"/>
            <a:ext cx="6560291" cy="9788778"/>
            <a:chOff x="0" y="0"/>
            <a:chExt cx="4098761" cy="6115866"/>
          </a:xfrm>
        </p:grpSpPr>
        <p:sp>
          <p:nvSpPr>
            <p:cNvPr name="Freeform 4" id="4"/>
            <p:cNvSpPr/>
            <p:nvPr/>
          </p:nvSpPr>
          <p:spPr>
            <a:xfrm flipH="false" flipV="false" rot="0">
              <a:off x="0" y="0"/>
              <a:ext cx="4098761" cy="6115866"/>
            </a:xfrm>
            <a:custGeom>
              <a:avLst/>
              <a:gdLst/>
              <a:ahLst/>
              <a:cxnLst/>
              <a:rect r="r" b="b" t="t" l="l"/>
              <a:pathLst>
                <a:path h="6115866" w="4098761">
                  <a:moveTo>
                    <a:pt x="3938741" y="0"/>
                  </a:moveTo>
                  <a:lnTo>
                    <a:pt x="160020" y="0"/>
                  </a:lnTo>
                  <a:lnTo>
                    <a:pt x="0" y="160020"/>
                  </a:lnTo>
                  <a:lnTo>
                    <a:pt x="0" y="5955846"/>
                  </a:lnTo>
                  <a:lnTo>
                    <a:pt x="160020" y="6115866"/>
                  </a:lnTo>
                  <a:lnTo>
                    <a:pt x="3938741" y="6115866"/>
                  </a:lnTo>
                  <a:lnTo>
                    <a:pt x="4098761" y="5955846"/>
                  </a:lnTo>
                  <a:lnTo>
                    <a:pt x="4098761" y="160020"/>
                  </a:lnTo>
                  <a:lnTo>
                    <a:pt x="3938741" y="0"/>
                  </a:lnTo>
                  <a:close/>
                </a:path>
              </a:pathLst>
            </a:custGeom>
            <a:solidFill>
              <a:srgbClr val="000000">
                <a:alpha val="0"/>
              </a:srgbClr>
            </a:solidFill>
            <a:ln w="9525" cap="sq">
              <a:solidFill>
                <a:srgbClr val="5CE1E6">
                  <a:alpha val="40000"/>
                </a:srgbClr>
              </a:solidFill>
              <a:prstDash val="solid"/>
              <a:miter/>
            </a:ln>
          </p:spPr>
        </p:sp>
        <p:sp>
          <p:nvSpPr>
            <p:cNvPr name="TextBox 5" id="5"/>
            <p:cNvSpPr txBox="true"/>
            <p:nvPr/>
          </p:nvSpPr>
          <p:spPr>
            <a:xfrm>
              <a:off x="63500" y="34925"/>
              <a:ext cx="3971761" cy="6017441"/>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8055367" y="6361170"/>
            <a:ext cx="4324159" cy="2559076"/>
            <a:chOff x="0" y="0"/>
            <a:chExt cx="2355782" cy="1394173"/>
          </a:xfrm>
        </p:grpSpPr>
        <p:sp>
          <p:nvSpPr>
            <p:cNvPr name="Freeform 7" id="7"/>
            <p:cNvSpPr/>
            <p:nvPr/>
          </p:nvSpPr>
          <p:spPr>
            <a:xfrm flipH="false" flipV="false" rot="0">
              <a:off x="0" y="0"/>
              <a:ext cx="2355783" cy="1394173"/>
            </a:xfrm>
            <a:custGeom>
              <a:avLst/>
              <a:gdLst/>
              <a:ahLst/>
              <a:cxnLst/>
              <a:rect r="r" b="b" t="t" l="l"/>
              <a:pathLst>
                <a:path h="1394173" w="2355783">
                  <a:moveTo>
                    <a:pt x="2195762" y="0"/>
                  </a:moveTo>
                  <a:lnTo>
                    <a:pt x="160020" y="0"/>
                  </a:lnTo>
                  <a:lnTo>
                    <a:pt x="0" y="160020"/>
                  </a:lnTo>
                  <a:lnTo>
                    <a:pt x="0" y="1234153"/>
                  </a:lnTo>
                  <a:lnTo>
                    <a:pt x="160020" y="1394173"/>
                  </a:lnTo>
                  <a:lnTo>
                    <a:pt x="2195762" y="1394173"/>
                  </a:lnTo>
                  <a:lnTo>
                    <a:pt x="2355783" y="1234153"/>
                  </a:lnTo>
                  <a:lnTo>
                    <a:pt x="2355783" y="160020"/>
                  </a:lnTo>
                  <a:lnTo>
                    <a:pt x="2195762" y="0"/>
                  </a:lnTo>
                  <a:close/>
                </a:path>
              </a:pathLst>
            </a:custGeom>
            <a:blipFill>
              <a:blip r:embed="rId4"/>
              <a:stretch>
                <a:fillRect l="0" t="-15440" r="0" b="-15440"/>
              </a:stretch>
            </a:blipFill>
          </p:spPr>
        </p:sp>
      </p:grpSp>
      <p:grpSp>
        <p:nvGrpSpPr>
          <p:cNvPr name="Group 8" id="8"/>
          <p:cNvGrpSpPr/>
          <p:nvPr/>
        </p:nvGrpSpPr>
        <p:grpSpPr>
          <a:xfrm rot="0">
            <a:off x="8216521" y="758636"/>
            <a:ext cx="4324159" cy="2559076"/>
            <a:chOff x="0" y="0"/>
            <a:chExt cx="2355782" cy="1394173"/>
          </a:xfrm>
        </p:grpSpPr>
        <p:sp>
          <p:nvSpPr>
            <p:cNvPr name="Freeform 9" id="9"/>
            <p:cNvSpPr/>
            <p:nvPr/>
          </p:nvSpPr>
          <p:spPr>
            <a:xfrm flipH="false" flipV="false" rot="0">
              <a:off x="0" y="0"/>
              <a:ext cx="2355783" cy="1394173"/>
            </a:xfrm>
            <a:custGeom>
              <a:avLst/>
              <a:gdLst/>
              <a:ahLst/>
              <a:cxnLst/>
              <a:rect r="r" b="b" t="t" l="l"/>
              <a:pathLst>
                <a:path h="1394173" w="2355783">
                  <a:moveTo>
                    <a:pt x="2195762" y="0"/>
                  </a:moveTo>
                  <a:lnTo>
                    <a:pt x="160020" y="0"/>
                  </a:lnTo>
                  <a:lnTo>
                    <a:pt x="0" y="160020"/>
                  </a:lnTo>
                  <a:lnTo>
                    <a:pt x="0" y="1234153"/>
                  </a:lnTo>
                  <a:lnTo>
                    <a:pt x="160020" y="1394173"/>
                  </a:lnTo>
                  <a:lnTo>
                    <a:pt x="2195762" y="1394173"/>
                  </a:lnTo>
                  <a:lnTo>
                    <a:pt x="2355783" y="1234153"/>
                  </a:lnTo>
                  <a:lnTo>
                    <a:pt x="2355783" y="160020"/>
                  </a:lnTo>
                  <a:lnTo>
                    <a:pt x="2195762" y="0"/>
                  </a:lnTo>
                  <a:close/>
                </a:path>
              </a:pathLst>
            </a:custGeom>
            <a:blipFill>
              <a:blip r:embed="rId5"/>
              <a:stretch>
                <a:fillRect l="-9180" t="0" r="-9180" b="0"/>
              </a:stretch>
            </a:blipFill>
          </p:spPr>
        </p:sp>
      </p:grpSp>
      <p:sp>
        <p:nvSpPr>
          <p:cNvPr name="Freeform 10" id="10"/>
          <p:cNvSpPr/>
          <p:nvPr/>
        </p:nvSpPr>
        <p:spPr>
          <a:xfrm flipH="false" flipV="false" rot="0">
            <a:off x="8412561" y="4602324"/>
            <a:ext cx="1600251" cy="541176"/>
          </a:xfrm>
          <a:custGeom>
            <a:avLst/>
            <a:gdLst/>
            <a:ahLst/>
            <a:cxnLst/>
            <a:rect r="r" b="b" t="t" l="l"/>
            <a:pathLst>
              <a:path h="541176" w="1600251">
                <a:moveTo>
                  <a:pt x="0" y="0"/>
                </a:moveTo>
                <a:lnTo>
                  <a:pt x="1600250" y="0"/>
                </a:lnTo>
                <a:lnTo>
                  <a:pt x="1600250" y="541176"/>
                </a:lnTo>
                <a:lnTo>
                  <a:pt x="0" y="541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13556711" y="4403359"/>
            <a:ext cx="3702589" cy="0"/>
          </a:xfrm>
          <a:prstGeom prst="line">
            <a:avLst/>
          </a:prstGeom>
          <a:ln cap="flat" w="9525">
            <a:solidFill>
              <a:srgbClr val="5CE1E6">
                <a:alpha val="40000"/>
              </a:srgbClr>
            </a:solidFill>
            <a:prstDash val="solid"/>
            <a:headEnd type="none" len="sm" w="sm"/>
            <a:tailEnd type="none" len="sm" w="sm"/>
          </a:ln>
        </p:spPr>
      </p:sp>
      <p:sp>
        <p:nvSpPr>
          <p:cNvPr name="TextBox 12" id="12"/>
          <p:cNvSpPr txBox="true"/>
          <p:nvPr/>
        </p:nvSpPr>
        <p:spPr>
          <a:xfrm rot="0">
            <a:off x="305957" y="1387837"/>
            <a:ext cx="7287658" cy="7757159"/>
          </a:xfrm>
          <a:prstGeom prst="rect">
            <a:avLst/>
          </a:prstGeom>
        </p:spPr>
        <p:txBody>
          <a:bodyPr anchor="t" rtlCol="false" tIns="0" lIns="0" bIns="0" rIns="0">
            <a:spAutoFit/>
          </a:bodyPr>
          <a:lstStyle/>
          <a:p>
            <a:pPr algn="l">
              <a:lnSpc>
                <a:spcPts val="6719"/>
              </a:lnSpc>
            </a:pPr>
            <a:r>
              <a:rPr lang="en-US" sz="6999">
                <a:solidFill>
                  <a:srgbClr val="5CE1E6"/>
                </a:solidFill>
                <a:latin typeface="SK Cuber"/>
                <a:ea typeface="SK Cuber"/>
                <a:cs typeface="SK Cuber"/>
                <a:sym typeface="SK Cuber"/>
              </a:rPr>
              <a:t>Consumir y desplegar datos meteorológicos (sin gráfica todavía)</a:t>
            </a:r>
          </a:p>
        </p:txBody>
      </p:sp>
      <p:sp>
        <p:nvSpPr>
          <p:cNvPr name="TextBox 13" id="13"/>
          <p:cNvSpPr txBox="true"/>
          <p:nvPr/>
        </p:nvSpPr>
        <p:spPr>
          <a:xfrm rot="0">
            <a:off x="13556711" y="1749377"/>
            <a:ext cx="2486269" cy="1102360"/>
          </a:xfrm>
          <a:prstGeom prst="rect">
            <a:avLst/>
          </a:prstGeom>
        </p:spPr>
        <p:txBody>
          <a:bodyPr anchor="t" rtlCol="false" tIns="0" lIns="0" bIns="0" rIns="0">
            <a:spAutoFit/>
          </a:bodyPr>
          <a:lstStyle/>
          <a:p>
            <a:pPr algn="l">
              <a:lnSpc>
                <a:spcPts val="2239"/>
              </a:lnSpc>
            </a:pPr>
          </a:p>
          <a:p>
            <a:pPr algn="l">
              <a:lnSpc>
                <a:spcPts val="2239"/>
              </a:lnSpc>
            </a:pPr>
            <a:r>
              <a:rPr lang="en-US" sz="1599" spc="-47" b="true">
                <a:solidFill>
                  <a:srgbClr val="5CE1E6"/>
                </a:solidFill>
                <a:latin typeface="Open Sauce Bold"/>
                <a:ea typeface="Open Sauce Bold"/>
                <a:cs typeface="Open Sauce Bold"/>
                <a:sym typeface="Open Sauce Bold"/>
              </a:rPr>
              <a:t>Kafka </a:t>
            </a:r>
            <a:r>
              <a:rPr lang="en-US" sz="1599" spc="-47" b="true">
                <a:solidFill>
                  <a:srgbClr val="5CE1E6"/>
                </a:solidFill>
                <a:latin typeface="Open Sauce Bold"/>
                <a:ea typeface="Open Sauce Bold"/>
                <a:cs typeface="Open Sauce Bold"/>
                <a:sym typeface="Open Sauce Bold"/>
              </a:rPr>
              <a:t>Consumer – código</a:t>
            </a:r>
          </a:p>
          <a:p>
            <a:pPr algn="l">
              <a:lnSpc>
                <a:spcPts val="2239"/>
              </a:lnSpc>
            </a:pPr>
          </a:p>
          <a:p>
            <a:pPr algn="l">
              <a:lnSpc>
                <a:spcPts val="2239"/>
              </a:lnSpc>
              <a:spcBef>
                <a:spcPct val="0"/>
              </a:spcBef>
            </a:pPr>
          </a:p>
        </p:txBody>
      </p:sp>
      <p:sp>
        <p:nvSpPr>
          <p:cNvPr name="TextBox 14" id="14"/>
          <p:cNvSpPr txBox="true"/>
          <p:nvPr/>
        </p:nvSpPr>
        <p:spPr>
          <a:xfrm rot="0">
            <a:off x="13556711" y="2370076"/>
            <a:ext cx="4043885" cy="147891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Se implementó un KafkaConsumer en Python suscrito al topic 22210. Cada mensaje recibido se deserializa de JSON a un diccionario de Python y se extraen los campos de temperatura, humedad y dirección del viento. Los datos se almacenan en listas para su posterior graficación.</a:t>
            </a:r>
          </a:p>
        </p:txBody>
      </p:sp>
      <p:sp>
        <p:nvSpPr>
          <p:cNvPr name="TextBox 15" id="15"/>
          <p:cNvSpPr txBox="true"/>
          <p:nvPr/>
        </p:nvSpPr>
        <p:spPr>
          <a:xfrm rot="0">
            <a:off x="13556711" y="4835239"/>
            <a:ext cx="2789885" cy="826135"/>
          </a:xfrm>
          <a:prstGeom prst="rect">
            <a:avLst/>
          </a:prstGeom>
        </p:spPr>
        <p:txBody>
          <a:bodyPr anchor="t" rtlCol="false" tIns="0" lIns="0" bIns="0" rIns="0">
            <a:spAutoFit/>
          </a:bodyPr>
          <a:lstStyle/>
          <a:p>
            <a:pPr algn="l">
              <a:lnSpc>
                <a:spcPts val="2239"/>
              </a:lnSpc>
            </a:pPr>
            <a:r>
              <a:rPr lang="en-US" sz="1599" spc="-47" b="true">
                <a:solidFill>
                  <a:srgbClr val="5CE1E6"/>
                </a:solidFill>
                <a:latin typeface="Open Sauce Bold"/>
                <a:ea typeface="Open Sauce Bold"/>
                <a:cs typeface="Open Sauce Bold"/>
                <a:sym typeface="Open Sauce Bold"/>
              </a:rPr>
              <a:t>Ka</a:t>
            </a:r>
            <a:r>
              <a:rPr lang="en-US" sz="1599" spc="-47" b="true">
                <a:solidFill>
                  <a:srgbClr val="5CE1E6"/>
                </a:solidFill>
                <a:latin typeface="Open Sauce Bold"/>
                <a:ea typeface="Open Sauce Bold"/>
                <a:cs typeface="Open Sauce Bold"/>
                <a:sym typeface="Open Sauce Bold"/>
              </a:rPr>
              <a:t>fka Consumer – ejecución</a:t>
            </a:r>
          </a:p>
          <a:p>
            <a:pPr algn="l">
              <a:lnSpc>
                <a:spcPts val="2239"/>
              </a:lnSpc>
            </a:pPr>
          </a:p>
          <a:p>
            <a:pPr algn="l">
              <a:lnSpc>
                <a:spcPts val="2239"/>
              </a:lnSpc>
              <a:spcBef>
                <a:spcPct val="0"/>
              </a:spcBef>
            </a:pPr>
          </a:p>
        </p:txBody>
      </p:sp>
      <p:sp>
        <p:nvSpPr>
          <p:cNvPr name="TextBox 16" id="16"/>
          <p:cNvSpPr txBox="true"/>
          <p:nvPr/>
        </p:nvSpPr>
        <p:spPr>
          <a:xfrm rot="0">
            <a:off x="13556711" y="5213781"/>
            <a:ext cx="3702589" cy="17265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El consumidor escucha continuamente el topic y muestra en consola cada medición que llega desde el productor. Esto emula el comportamiento del backend/edge que consume telemetría en tiempo real desde los dispositivos IoT.</a:t>
            </a:r>
          </a:p>
          <a:p>
            <a:pPr algn="l">
              <a:lnSpc>
                <a:spcPts val="19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46706" y="1028700"/>
            <a:ext cx="316582" cy="273412"/>
          </a:xfrm>
          <a:custGeom>
            <a:avLst/>
            <a:gdLst/>
            <a:ahLst/>
            <a:cxnLst/>
            <a:rect r="r" b="b" t="t" l="l"/>
            <a:pathLst>
              <a:path h="273412" w="316582">
                <a:moveTo>
                  <a:pt x="0" y="0"/>
                </a:moveTo>
                <a:lnTo>
                  <a:pt x="316581" y="0"/>
                </a:lnTo>
                <a:lnTo>
                  <a:pt x="316581" y="273412"/>
                </a:lnTo>
                <a:lnTo>
                  <a:pt x="0" y="273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382892" y="5428492"/>
            <a:ext cx="4717904" cy="0"/>
          </a:xfrm>
          <a:prstGeom prst="line">
            <a:avLst/>
          </a:prstGeom>
          <a:ln cap="flat" w="9525">
            <a:solidFill>
              <a:srgbClr val="5CE1E6">
                <a:alpha val="40000"/>
              </a:srgbClr>
            </a:solidFill>
            <a:prstDash val="solid"/>
            <a:headEnd type="none" len="sm" w="sm"/>
            <a:tailEnd type="none" len="sm" w="sm"/>
          </a:ln>
        </p:spPr>
      </p:sp>
      <p:sp>
        <p:nvSpPr>
          <p:cNvPr name="AutoShape 4" id="4"/>
          <p:cNvSpPr/>
          <p:nvPr/>
        </p:nvSpPr>
        <p:spPr>
          <a:xfrm>
            <a:off x="3293633" y="7577389"/>
            <a:ext cx="4717904" cy="0"/>
          </a:xfrm>
          <a:prstGeom prst="line">
            <a:avLst/>
          </a:prstGeom>
          <a:ln cap="flat" w="9525">
            <a:solidFill>
              <a:srgbClr val="5CE1E6">
                <a:alpha val="40000"/>
              </a:srgbClr>
            </a:solidFill>
            <a:prstDash val="solid"/>
            <a:headEnd type="none" len="sm" w="sm"/>
            <a:tailEnd type="none" len="sm" w="sm"/>
          </a:ln>
        </p:spPr>
      </p:sp>
      <p:grpSp>
        <p:nvGrpSpPr>
          <p:cNvPr name="Group 5" id="5"/>
          <p:cNvGrpSpPr/>
          <p:nvPr/>
        </p:nvGrpSpPr>
        <p:grpSpPr>
          <a:xfrm rot="0">
            <a:off x="9313191" y="2683000"/>
            <a:ext cx="10074843" cy="9788778"/>
            <a:chOff x="0" y="0"/>
            <a:chExt cx="6294595" cy="6115866"/>
          </a:xfrm>
        </p:grpSpPr>
        <p:sp>
          <p:nvSpPr>
            <p:cNvPr name="Freeform 6" id="6"/>
            <p:cNvSpPr/>
            <p:nvPr/>
          </p:nvSpPr>
          <p:spPr>
            <a:xfrm flipH="false" flipV="false" rot="0">
              <a:off x="0" y="0"/>
              <a:ext cx="6294595" cy="6115866"/>
            </a:xfrm>
            <a:custGeom>
              <a:avLst/>
              <a:gdLst/>
              <a:ahLst/>
              <a:cxnLst/>
              <a:rect r="r" b="b" t="t" l="l"/>
              <a:pathLst>
                <a:path h="6115866" w="6294595">
                  <a:moveTo>
                    <a:pt x="6134575" y="0"/>
                  </a:moveTo>
                  <a:lnTo>
                    <a:pt x="160020" y="0"/>
                  </a:lnTo>
                  <a:lnTo>
                    <a:pt x="0" y="160020"/>
                  </a:lnTo>
                  <a:lnTo>
                    <a:pt x="0" y="5955846"/>
                  </a:lnTo>
                  <a:lnTo>
                    <a:pt x="160020" y="6115866"/>
                  </a:lnTo>
                  <a:lnTo>
                    <a:pt x="6134575" y="6115866"/>
                  </a:lnTo>
                  <a:lnTo>
                    <a:pt x="6294595" y="5955846"/>
                  </a:lnTo>
                  <a:lnTo>
                    <a:pt x="6294595" y="160020"/>
                  </a:lnTo>
                  <a:lnTo>
                    <a:pt x="6134575" y="0"/>
                  </a:lnTo>
                  <a:close/>
                </a:path>
              </a:pathLst>
            </a:custGeom>
            <a:solidFill>
              <a:srgbClr val="000000">
                <a:alpha val="0"/>
              </a:srgbClr>
            </a:solidFill>
            <a:ln w="9525" cap="sq">
              <a:solidFill>
                <a:srgbClr val="5CE1E6">
                  <a:alpha val="40000"/>
                </a:srgbClr>
              </a:solidFill>
              <a:prstDash val="solid"/>
              <a:miter/>
            </a:ln>
          </p:spPr>
        </p:sp>
        <p:sp>
          <p:nvSpPr>
            <p:cNvPr name="TextBox 7" id="7"/>
            <p:cNvSpPr txBox="true"/>
            <p:nvPr/>
          </p:nvSpPr>
          <p:spPr>
            <a:xfrm>
              <a:off x="63500" y="34925"/>
              <a:ext cx="6167595" cy="6017441"/>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1697938" y="2942042"/>
            <a:ext cx="4117752" cy="4974450"/>
            <a:chOff x="0" y="0"/>
            <a:chExt cx="2243333" cy="2710058"/>
          </a:xfrm>
        </p:grpSpPr>
        <p:sp>
          <p:nvSpPr>
            <p:cNvPr name="Freeform 9" id="9"/>
            <p:cNvSpPr/>
            <p:nvPr/>
          </p:nvSpPr>
          <p:spPr>
            <a:xfrm flipH="false" flipV="false" rot="0">
              <a:off x="0" y="0"/>
              <a:ext cx="2243333" cy="2710058"/>
            </a:xfrm>
            <a:custGeom>
              <a:avLst/>
              <a:gdLst/>
              <a:ahLst/>
              <a:cxnLst/>
              <a:rect r="r" b="b" t="t" l="l"/>
              <a:pathLst>
                <a:path h="2710058" w="2243333">
                  <a:moveTo>
                    <a:pt x="2083313" y="0"/>
                  </a:moveTo>
                  <a:lnTo>
                    <a:pt x="160020" y="0"/>
                  </a:lnTo>
                  <a:lnTo>
                    <a:pt x="0" y="160020"/>
                  </a:lnTo>
                  <a:lnTo>
                    <a:pt x="0" y="2550038"/>
                  </a:lnTo>
                  <a:lnTo>
                    <a:pt x="160020" y="2710058"/>
                  </a:lnTo>
                  <a:lnTo>
                    <a:pt x="2083313" y="2710058"/>
                  </a:lnTo>
                  <a:lnTo>
                    <a:pt x="2243333" y="2550038"/>
                  </a:lnTo>
                  <a:lnTo>
                    <a:pt x="2243333" y="160020"/>
                  </a:lnTo>
                  <a:lnTo>
                    <a:pt x="2083313" y="0"/>
                  </a:lnTo>
                  <a:close/>
                </a:path>
              </a:pathLst>
            </a:custGeom>
            <a:blipFill>
              <a:blip r:embed="rId4"/>
              <a:stretch>
                <a:fillRect l="-30269" t="0" r="-30269" b="0"/>
              </a:stretch>
            </a:blipFill>
          </p:spPr>
        </p:sp>
      </p:grpSp>
      <p:sp>
        <p:nvSpPr>
          <p:cNvPr name="Freeform 10" id="10"/>
          <p:cNvSpPr/>
          <p:nvPr/>
        </p:nvSpPr>
        <p:spPr>
          <a:xfrm flipH="false" flipV="false" rot="0">
            <a:off x="9764908" y="8026748"/>
            <a:ext cx="7983812" cy="2260252"/>
          </a:xfrm>
          <a:custGeom>
            <a:avLst/>
            <a:gdLst/>
            <a:ahLst/>
            <a:cxnLst/>
            <a:rect r="r" b="b" t="t" l="l"/>
            <a:pathLst>
              <a:path h="2260252" w="7983812">
                <a:moveTo>
                  <a:pt x="0" y="0"/>
                </a:moveTo>
                <a:lnTo>
                  <a:pt x="7983812" y="0"/>
                </a:lnTo>
                <a:lnTo>
                  <a:pt x="7983812" y="2260252"/>
                </a:lnTo>
                <a:lnTo>
                  <a:pt x="0" y="2260252"/>
                </a:lnTo>
                <a:lnTo>
                  <a:pt x="0" y="0"/>
                </a:lnTo>
                <a:close/>
              </a:path>
            </a:pathLst>
          </a:custGeom>
          <a:blipFill>
            <a:blip r:embed="rId5"/>
            <a:stretch>
              <a:fillRect l="-41552" t="0" r="0" b="0"/>
            </a:stretch>
          </a:blipFill>
        </p:spPr>
      </p:sp>
      <p:sp>
        <p:nvSpPr>
          <p:cNvPr name="TextBox 11" id="11"/>
          <p:cNvSpPr txBox="true"/>
          <p:nvPr/>
        </p:nvSpPr>
        <p:spPr>
          <a:xfrm rot="0">
            <a:off x="1028700" y="743984"/>
            <a:ext cx="11146541" cy="1823084"/>
          </a:xfrm>
          <a:prstGeom prst="rect">
            <a:avLst/>
          </a:prstGeom>
        </p:spPr>
        <p:txBody>
          <a:bodyPr anchor="t" rtlCol="false" tIns="0" lIns="0" bIns="0" rIns="0">
            <a:spAutoFit/>
          </a:bodyPr>
          <a:lstStyle/>
          <a:p>
            <a:pPr algn="l">
              <a:lnSpc>
                <a:spcPts val="6719"/>
              </a:lnSpc>
            </a:pPr>
            <a:r>
              <a:rPr lang="en-US" sz="6999">
                <a:solidFill>
                  <a:srgbClr val="5CE1E6"/>
                </a:solidFill>
                <a:latin typeface="SK Cuber"/>
                <a:ea typeface="SK Cuber"/>
                <a:cs typeface="SK Cuber"/>
                <a:sym typeface="SK Cuber"/>
              </a:rPr>
              <a:t>payload restringido</a:t>
            </a:r>
          </a:p>
        </p:txBody>
      </p:sp>
      <p:sp>
        <p:nvSpPr>
          <p:cNvPr name="TextBox 12" id="12"/>
          <p:cNvSpPr txBox="true"/>
          <p:nvPr/>
        </p:nvSpPr>
        <p:spPr>
          <a:xfrm rot="0">
            <a:off x="15252621" y="1030813"/>
            <a:ext cx="2006679" cy="240611"/>
          </a:xfrm>
          <a:prstGeom prst="rect">
            <a:avLst/>
          </a:prstGeom>
        </p:spPr>
        <p:txBody>
          <a:bodyPr anchor="t" rtlCol="false" tIns="0" lIns="0" bIns="0" rIns="0">
            <a:spAutoFit/>
          </a:bodyPr>
          <a:lstStyle/>
          <a:p>
            <a:pPr algn="r">
              <a:lnSpc>
                <a:spcPts val="1960"/>
              </a:lnSpc>
              <a:spcBef>
                <a:spcPct val="0"/>
              </a:spcBef>
            </a:pPr>
            <a:r>
              <a:rPr lang="en-US" sz="1400" spc="-42">
                <a:solidFill>
                  <a:srgbClr val="FFFFFF"/>
                </a:solidFill>
                <a:latin typeface="Open Sauce"/>
                <a:ea typeface="Open Sauce"/>
                <a:cs typeface="Open Sauce"/>
                <a:sym typeface="Open Sauce"/>
              </a:rPr>
              <a:t>Giggling Platypus Co.</a:t>
            </a:r>
          </a:p>
        </p:txBody>
      </p:sp>
      <p:sp>
        <p:nvSpPr>
          <p:cNvPr name="TextBox 13" id="13"/>
          <p:cNvSpPr txBox="true"/>
          <p:nvPr/>
        </p:nvSpPr>
        <p:spPr>
          <a:xfrm rot="0">
            <a:off x="1028700" y="3712983"/>
            <a:ext cx="198436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Producer</a:t>
            </a:r>
          </a:p>
        </p:txBody>
      </p:sp>
      <p:sp>
        <p:nvSpPr>
          <p:cNvPr name="TextBox 14" id="14"/>
          <p:cNvSpPr txBox="true"/>
          <p:nvPr/>
        </p:nvSpPr>
        <p:spPr>
          <a:xfrm rot="0">
            <a:off x="3382892" y="3722508"/>
            <a:ext cx="4717904" cy="147891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modificó el Producer para enviar un payload binario de solo 3 bytes en lugar de JSON.</a:t>
            </a:r>
          </a:p>
          <a:p>
            <a:pPr algn="l">
              <a:lnSpc>
                <a:spcPts val="1960"/>
              </a:lnSpc>
              <a:spcBef>
                <a:spcPct val="0"/>
              </a:spcBef>
            </a:pPr>
            <a:r>
              <a:rPr lang="en-US" sz="1400" spc="-42">
                <a:solidFill>
                  <a:srgbClr val="FFFFFF"/>
                </a:solidFill>
                <a:latin typeface="Open Sauce"/>
                <a:ea typeface="Open Sauce"/>
                <a:cs typeface="Open Sauce"/>
                <a:sym typeface="Open Sauce"/>
              </a:rPr>
              <a:t>Cada medición se codifica con la función encode_medicion(), que empaqueta temperatura, humedad y dirección del viento en 24 bits.</a:t>
            </a:r>
          </a:p>
          <a:p>
            <a:pPr algn="l">
              <a:lnSpc>
                <a:spcPts val="1960"/>
              </a:lnSpc>
              <a:spcBef>
                <a:spcPct val="0"/>
              </a:spcBef>
            </a:pPr>
          </a:p>
        </p:txBody>
      </p:sp>
      <p:sp>
        <p:nvSpPr>
          <p:cNvPr name="TextBox 15" id="15"/>
          <p:cNvSpPr txBox="true"/>
          <p:nvPr/>
        </p:nvSpPr>
        <p:spPr>
          <a:xfrm rot="0">
            <a:off x="1028700" y="5865382"/>
            <a:ext cx="198436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Consumer</a:t>
            </a:r>
          </a:p>
        </p:txBody>
      </p:sp>
      <p:sp>
        <p:nvSpPr>
          <p:cNvPr name="TextBox 16" id="16"/>
          <p:cNvSpPr txBox="true"/>
          <p:nvPr/>
        </p:nvSpPr>
        <p:spPr>
          <a:xfrm rot="0">
            <a:off x="3382892" y="5874907"/>
            <a:ext cx="4717904" cy="12312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El Consumer ahora recibe mensajes compactos (3 bytes) y los convierte de vuelta a datos legibles usando decode_payload(). A partir de los valores decodificados se actualiza la gráfica de temperatura y humedad en tiempo real.</a:t>
            </a:r>
          </a:p>
        </p:txBody>
      </p:sp>
      <p:sp>
        <p:nvSpPr>
          <p:cNvPr name="TextBox 17" id="17"/>
          <p:cNvSpPr txBox="true"/>
          <p:nvPr/>
        </p:nvSpPr>
        <p:spPr>
          <a:xfrm rot="0">
            <a:off x="1028700" y="8017781"/>
            <a:ext cx="1984364"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Evidencia</a:t>
            </a:r>
          </a:p>
        </p:txBody>
      </p:sp>
      <p:sp>
        <p:nvSpPr>
          <p:cNvPr name="TextBox 18" id="18"/>
          <p:cNvSpPr txBox="true"/>
          <p:nvPr/>
        </p:nvSpPr>
        <p:spPr>
          <a:xfrm rot="0">
            <a:off x="3382892" y="8027306"/>
            <a:ext cx="4717904" cy="1974215"/>
          </a:xfrm>
          <a:prstGeom prst="rect">
            <a:avLst/>
          </a:prstGeom>
        </p:spPr>
        <p:txBody>
          <a:bodyPr anchor="t" rtlCol="false" tIns="0" lIns="0" bIns="0" rIns="0">
            <a:spAutoFit/>
          </a:bodyPr>
          <a:lstStyle/>
          <a:p>
            <a:pPr algn="l">
              <a:lnSpc>
                <a:spcPts val="1960"/>
              </a:lnSpc>
            </a:pPr>
            <a:r>
              <a:rPr lang="en-US" sz="1400" spc="-42">
                <a:solidFill>
                  <a:srgbClr val="FFFFFF"/>
                </a:solidFill>
                <a:latin typeface="Open Sauce"/>
                <a:ea typeface="Open Sauce"/>
                <a:cs typeface="Open Sauce"/>
                <a:sym typeface="Open Sauce"/>
              </a:rPr>
              <a:t>Se logró reproducir el mismo flujo de envío, consumo y visualización gráfica, pero ahora bajo la restricción de que cada mensaje solo puede ocupar 3 bytes.</a:t>
            </a:r>
          </a:p>
          <a:p>
            <a:pPr algn="l">
              <a:lnSpc>
                <a:spcPts val="1960"/>
              </a:lnSpc>
              <a:spcBef>
                <a:spcPct val="0"/>
              </a:spcBef>
            </a:pPr>
            <a:r>
              <a:rPr lang="en-US" sz="1400" spc="-42">
                <a:solidFill>
                  <a:srgbClr val="FFFFFF"/>
                </a:solidFill>
                <a:latin typeface="Open Sauce"/>
                <a:ea typeface="Open Sauce"/>
                <a:cs typeface="Open Sauce"/>
                <a:sym typeface="Open Sauce"/>
              </a:rPr>
              <a:t>Esto demuestra cómo el diseño del formato de mensaje y la codificación de campos se vuelve crítico en entornos IoT con fuertes limitaciones de ancho de banda y tamaño de payload.</a:t>
            </a:r>
          </a:p>
          <a:p>
            <a:pPr algn="l">
              <a:lnSpc>
                <a:spcPts val="196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46706" y="8834651"/>
            <a:ext cx="316582" cy="273412"/>
          </a:xfrm>
          <a:custGeom>
            <a:avLst/>
            <a:gdLst/>
            <a:ahLst/>
            <a:cxnLst/>
            <a:rect r="r" b="b" t="t" l="l"/>
            <a:pathLst>
              <a:path h="273412" w="316582">
                <a:moveTo>
                  <a:pt x="0" y="0"/>
                </a:moveTo>
                <a:lnTo>
                  <a:pt x="316581" y="0"/>
                </a:lnTo>
                <a:lnTo>
                  <a:pt x="316581" y="273411"/>
                </a:lnTo>
                <a:lnTo>
                  <a:pt x="0" y="2734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0294" y="3810433"/>
            <a:ext cx="14896735" cy="7448783"/>
            <a:chOff x="0" y="0"/>
            <a:chExt cx="9307233" cy="4653877"/>
          </a:xfrm>
        </p:grpSpPr>
        <p:sp>
          <p:nvSpPr>
            <p:cNvPr name="Freeform 4" id="4"/>
            <p:cNvSpPr/>
            <p:nvPr/>
          </p:nvSpPr>
          <p:spPr>
            <a:xfrm flipH="false" flipV="false" rot="0">
              <a:off x="0" y="0"/>
              <a:ext cx="9307233" cy="4653876"/>
            </a:xfrm>
            <a:custGeom>
              <a:avLst/>
              <a:gdLst/>
              <a:ahLst/>
              <a:cxnLst/>
              <a:rect r="r" b="b" t="t" l="l"/>
              <a:pathLst>
                <a:path h="4653876" w="9307233">
                  <a:moveTo>
                    <a:pt x="9147213" y="0"/>
                  </a:moveTo>
                  <a:lnTo>
                    <a:pt x="160020" y="0"/>
                  </a:lnTo>
                  <a:lnTo>
                    <a:pt x="0" y="160020"/>
                  </a:lnTo>
                  <a:lnTo>
                    <a:pt x="0" y="4493857"/>
                  </a:lnTo>
                  <a:lnTo>
                    <a:pt x="160020" y="4653876"/>
                  </a:lnTo>
                  <a:lnTo>
                    <a:pt x="9147213" y="4653876"/>
                  </a:lnTo>
                  <a:lnTo>
                    <a:pt x="9307233" y="4493857"/>
                  </a:lnTo>
                  <a:lnTo>
                    <a:pt x="9307233" y="160020"/>
                  </a:lnTo>
                  <a:lnTo>
                    <a:pt x="9147213" y="0"/>
                  </a:lnTo>
                  <a:close/>
                </a:path>
              </a:pathLst>
            </a:custGeom>
            <a:solidFill>
              <a:srgbClr val="000000">
                <a:alpha val="0"/>
              </a:srgbClr>
            </a:solidFill>
            <a:ln w="9525" cap="sq">
              <a:solidFill>
                <a:srgbClr val="5CE1E6">
                  <a:alpha val="40000"/>
                </a:srgbClr>
              </a:solidFill>
              <a:prstDash val="solid"/>
              <a:miter/>
            </a:ln>
          </p:spPr>
        </p:sp>
        <p:sp>
          <p:nvSpPr>
            <p:cNvPr name="TextBox 5" id="5"/>
            <p:cNvSpPr txBox="true"/>
            <p:nvPr/>
          </p:nvSpPr>
          <p:spPr>
            <a:xfrm>
              <a:off x="63500" y="34925"/>
              <a:ext cx="9180233" cy="4555452"/>
            </a:xfrm>
            <a:prstGeom prst="rect">
              <a:avLst/>
            </a:prstGeom>
          </p:spPr>
          <p:txBody>
            <a:bodyPr anchor="ctr" rtlCol="false" tIns="50800" lIns="50800" bIns="50800" rIns="50800"/>
            <a:lstStyle/>
            <a:p>
              <a:pPr algn="ctr">
                <a:lnSpc>
                  <a:spcPts val="1960"/>
                </a:lnSpc>
              </a:pPr>
            </a:p>
          </p:txBody>
        </p:sp>
      </p:grpSp>
      <p:sp>
        <p:nvSpPr>
          <p:cNvPr name="AutoShape 6" id="6"/>
          <p:cNvSpPr/>
          <p:nvPr/>
        </p:nvSpPr>
        <p:spPr>
          <a:xfrm>
            <a:off x="4628154" y="4644407"/>
            <a:ext cx="0" cy="3149416"/>
          </a:xfrm>
          <a:prstGeom prst="line">
            <a:avLst/>
          </a:prstGeom>
          <a:ln cap="flat" w="9525">
            <a:solidFill>
              <a:srgbClr val="5CE1E6">
                <a:alpha val="40000"/>
              </a:srgbClr>
            </a:solidFill>
            <a:prstDash val="solid"/>
            <a:headEnd type="none" len="sm" w="sm"/>
            <a:tailEnd type="none" len="sm" w="sm"/>
          </a:ln>
        </p:spPr>
      </p:sp>
      <p:sp>
        <p:nvSpPr>
          <p:cNvPr name="AutoShape 7" id="7"/>
          <p:cNvSpPr/>
          <p:nvPr/>
        </p:nvSpPr>
        <p:spPr>
          <a:xfrm>
            <a:off x="9070571" y="4639645"/>
            <a:ext cx="0" cy="3149416"/>
          </a:xfrm>
          <a:prstGeom prst="line">
            <a:avLst/>
          </a:prstGeom>
          <a:ln cap="flat" w="9525">
            <a:solidFill>
              <a:srgbClr val="5CE1E6">
                <a:alpha val="40000"/>
              </a:srgbClr>
            </a:solidFill>
            <a:prstDash val="solid"/>
            <a:headEnd type="none" len="sm" w="sm"/>
            <a:tailEnd type="none" len="sm" w="sm"/>
          </a:ln>
        </p:spPr>
      </p:sp>
      <p:grpSp>
        <p:nvGrpSpPr>
          <p:cNvPr name="Group 8" id="8"/>
          <p:cNvGrpSpPr/>
          <p:nvPr/>
        </p:nvGrpSpPr>
        <p:grpSpPr>
          <a:xfrm rot="0">
            <a:off x="13876441" y="1028700"/>
            <a:ext cx="3382859" cy="4114800"/>
            <a:chOff x="0" y="0"/>
            <a:chExt cx="1842966" cy="2241725"/>
          </a:xfrm>
        </p:grpSpPr>
        <p:sp>
          <p:nvSpPr>
            <p:cNvPr name="Freeform 9" id="9"/>
            <p:cNvSpPr/>
            <p:nvPr/>
          </p:nvSpPr>
          <p:spPr>
            <a:xfrm flipH="false" flipV="false" rot="0">
              <a:off x="0" y="0"/>
              <a:ext cx="1842966" cy="2241725"/>
            </a:xfrm>
            <a:custGeom>
              <a:avLst/>
              <a:gdLst/>
              <a:ahLst/>
              <a:cxnLst/>
              <a:rect r="r" b="b" t="t" l="l"/>
              <a:pathLst>
                <a:path h="2241725" w="1842966">
                  <a:moveTo>
                    <a:pt x="1682946" y="0"/>
                  </a:moveTo>
                  <a:lnTo>
                    <a:pt x="160020" y="0"/>
                  </a:lnTo>
                  <a:lnTo>
                    <a:pt x="0" y="160020"/>
                  </a:lnTo>
                  <a:lnTo>
                    <a:pt x="0" y="2081705"/>
                  </a:lnTo>
                  <a:lnTo>
                    <a:pt x="160020" y="2241725"/>
                  </a:lnTo>
                  <a:lnTo>
                    <a:pt x="1682946" y="2241725"/>
                  </a:lnTo>
                  <a:lnTo>
                    <a:pt x="1842966" y="2081705"/>
                  </a:lnTo>
                  <a:lnTo>
                    <a:pt x="1842966" y="160020"/>
                  </a:lnTo>
                  <a:lnTo>
                    <a:pt x="1682946" y="0"/>
                  </a:lnTo>
                  <a:close/>
                </a:path>
              </a:pathLst>
            </a:custGeom>
            <a:blipFill>
              <a:blip r:embed="rId4"/>
              <a:stretch>
                <a:fillRect l="-41284" t="0" r="-41284" b="0"/>
              </a:stretch>
            </a:blipFill>
          </p:spPr>
        </p:sp>
      </p:grpSp>
      <p:sp>
        <p:nvSpPr>
          <p:cNvPr name="Freeform 10" id="10"/>
          <p:cNvSpPr/>
          <p:nvPr/>
        </p:nvSpPr>
        <p:spPr>
          <a:xfrm flipH="false" flipV="false" rot="0">
            <a:off x="14875866" y="6270897"/>
            <a:ext cx="2383434" cy="1560066"/>
          </a:xfrm>
          <a:custGeom>
            <a:avLst/>
            <a:gdLst/>
            <a:ahLst/>
            <a:cxnLst/>
            <a:rect r="r" b="b" t="t" l="l"/>
            <a:pathLst>
              <a:path h="1560066" w="2383434">
                <a:moveTo>
                  <a:pt x="0" y="0"/>
                </a:moveTo>
                <a:lnTo>
                  <a:pt x="2383434" y="0"/>
                </a:lnTo>
                <a:lnTo>
                  <a:pt x="2383434" y="1560066"/>
                </a:lnTo>
                <a:lnTo>
                  <a:pt x="0" y="1560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8700" y="3095601"/>
            <a:ext cx="1719238" cy="178176"/>
          </a:xfrm>
          <a:custGeom>
            <a:avLst/>
            <a:gdLst/>
            <a:ahLst/>
            <a:cxnLst/>
            <a:rect r="r" b="b" t="t" l="l"/>
            <a:pathLst>
              <a:path h="178176" w="1719238">
                <a:moveTo>
                  <a:pt x="0" y="0"/>
                </a:moveTo>
                <a:lnTo>
                  <a:pt x="1719238" y="0"/>
                </a:lnTo>
                <a:lnTo>
                  <a:pt x="1719238" y="178176"/>
                </a:lnTo>
                <a:lnTo>
                  <a:pt x="0" y="178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1136202"/>
            <a:ext cx="12072597" cy="1121663"/>
          </a:xfrm>
          <a:prstGeom prst="rect">
            <a:avLst/>
          </a:prstGeom>
        </p:spPr>
        <p:txBody>
          <a:bodyPr anchor="t" rtlCol="false" tIns="0" lIns="0" bIns="0" rIns="0">
            <a:spAutoFit/>
          </a:bodyPr>
          <a:lstStyle/>
          <a:p>
            <a:pPr algn="l">
              <a:lnSpc>
                <a:spcPts val="7127"/>
              </a:lnSpc>
            </a:pPr>
            <a:r>
              <a:rPr lang="en-US" sz="8799">
                <a:solidFill>
                  <a:srgbClr val="5CE1E6"/>
                </a:solidFill>
                <a:latin typeface="SK Cuber"/>
                <a:ea typeface="SK Cuber"/>
                <a:cs typeface="SK Cuber"/>
                <a:sym typeface="SK Cuber"/>
              </a:rPr>
              <a:t>Teoría</a:t>
            </a:r>
          </a:p>
        </p:txBody>
      </p:sp>
      <p:sp>
        <p:nvSpPr>
          <p:cNvPr name="TextBox 13" id="13"/>
          <p:cNvSpPr txBox="true"/>
          <p:nvPr/>
        </p:nvSpPr>
        <p:spPr>
          <a:xfrm rot="0">
            <a:off x="15252621" y="8836764"/>
            <a:ext cx="2006679" cy="240611"/>
          </a:xfrm>
          <a:prstGeom prst="rect">
            <a:avLst/>
          </a:prstGeom>
        </p:spPr>
        <p:txBody>
          <a:bodyPr anchor="t" rtlCol="false" tIns="0" lIns="0" bIns="0" rIns="0">
            <a:spAutoFit/>
          </a:bodyPr>
          <a:lstStyle/>
          <a:p>
            <a:pPr algn="r">
              <a:lnSpc>
                <a:spcPts val="1960"/>
              </a:lnSpc>
              <a:spcBef>
                <a:spcPct val="0"/>
              </a:spcBef>
            </a:pPr>
            <a:r>
              <a:rPr lang="en-US" sz="1400" spc="-42">
                <a:solidFill>
                  <a:srgbClr val="FFFFFF"/>
                </a:solidFill>
                <a:latin typeface="Open Sauce"/>
                <a:ea typeface="Open Sauce"/>
                <a:cs typeface="Open Sauce"/>
                <a:sym typeface="Open Sauce"/>
              </a:rPr>
              <a:t>Giggling Platypus Co.</a:t>
            </a:r>
          </a:p>
        </p:txBody>
      </p:sp>
      <p:sp>
        <p:nvSpPr>
          <p:cNvPr name="TextBox 14" id="14"/>
          <p:cNvSpPr txBox="true"/>
          <p:nvPr/>
        </p:nvSpPr>
        <p:spPr>
          <a:xfrm rot="0">
            <a:off x="695930" y="3975496"/>
            <a:ext cx="3436766" cy="1378585"/>
          </a:xfrm>
          <a:prstGeom prst="rect">
            <a:avLst/>
          </a:prstGeom>
        </p:spPr>
        <p:txBody>
          <a:bodyPr anchor="t" rtlCol="false" tIns="0" lIns="0" bIns="0" rIns="0">
            <a:spAutoFit/>
          </a:bodyPr>
          <a:lstStyle/>
          <a:p>
            <a:pPr algn="l">
              <a:lnSpc>
                <a:spcPts val="2239"/>
              </a:lnSpc>
            </a:pPr>
          </a:p>
          <a:p>
            <a:pPr algn="l">
              <a:lnSpc>
                <a:spcPts val="2239"/>
              </a:lnSpc>
            </a:pPr>
            <a:r>
              <a:rPr lang="en-US" sz="1599" spc="-47" b="true">
                <a:solidFill>
                  <a:srgbClr val="5CE1E6"/>
                </a:solidFill>
                <a:latin typeface="Open Sauce Bold"/>
                <a:ea typeface="Open Sauce Bold"/>
                <a:cs typeface="Open Sauce Bold"/>
                <a:sym typeface="Open Sauce Bold"/>
              </a:rPr>
              <a:t>¿A qué capa pertenece JSON/SOAP se</a:t>
            </a:r>
            <a:r>
              <a:rPr lang="en-US" sz="1599" spc="-47" b="true">
                <a:solidFill>
                  <a:srgbClr val="5CE1E6"/>
                </a:solidFill>
                <a:latin typeface="Open Sauce Bold"/>
                <a:ea typeface="Open Sauce Bold"/>
                <a:cs typeface="Open Sauce Bold"/>
                <a:sym typeface="Open Sauce Bold"/>
              </a:rPr>
              <a:t>gún el Modelo OSI y por qué?</a:t>
            </a:r>
          </a:p>
          <a:p>
            <a:pPr algn="l">
              <a:lnSpc>
                <a:spcPts val="2239"/>
              </a:lnSpc>
            </a:pPr>
          </a:p>
          <a:p>
            <a:pPr algn="l">
              <a:lnSpc>
                <a:spcPts val="2239"/>
              </a:lnSpc>
              <a:spcBef>
                <a:spcPct val="0"/>
              </a:spcBef>
            </a:pPr>
          </a:p>
        </p:txBody>
      </p:sp>
      <p:sp>
        <p:nvSpPr>
          <p:cNvPr name="TextBox 15" id="15"/>
          <p:cNvSpPr txBox="true"/>
          <p:nvPr/>
        </p:nvSpPr>
        <p:spPr>
          <a:xfrm rot="0">
            <a:off x="397423" y="5617259"/>
            <a:ext cx="4033780" cy="346011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JSON y SOAP se consideran parte de las capas superiores del modelo OSI (capa de aplicación). No son protocolos de red como TCP o HTTP, sino formatos de datos que se usan encima de protocolos de aplicación (por ejemplo, HTTP, MQTT o incluso Kafka). Es decir, cuando una aplicación envía un mensaje, primero lo representa como JSON o SOAP y luego ese contenido viaja dentro del cuerpo de un mensaje HTTP, de un frame de Kafka, etc. Por eso se ubican en la capa de aplicación: definen cómo se estructuran y entienden los datos entre procesos, no cómo se enrutan o entregan a nivel de red.</a:t>
            </a:r>
          </a:p>
          <a:p>
            <a:pPr algn="l">
              <a:lnSpc>
                <a:spcPts val="1960"/>
              </a:lnSpc>
              <a:spcBef>
                <a:spcPct val="0"/>
              </a:spcBef>
            </a:pPr>
          </a:p>
        </p:txBody>
      </p:sp>
      <p:sp>
        <p:nvSpPr>
          <p:cNvPr name="TextBox 16" id="16"/>
          <p:cNvSpPr txBox="true"/>
          <p:nvPr/>
        </p:nvSpPr>
        <p:spPr>
          <a:xfrm rot="0">
            <a:off x="5128217" y="3975496"/>
            <a:ext cx="3173026" cy="1378585"/>
          </a:xfrm>
          <a:prstGeom prst="rect">
            <a:avLst/>
          </a:prstGeom>
        </p:spPr>
        <p:txBody>
          <a:bodyPr anchor="t" rtlCol="false" tIns="0" lIns="0" bIns="0" rIns="0">
            <a:spAutoFit/>
          </a:bodyPr>
          <a:lstStyle/>
          <a:p>
            <a:pPr algn="l">
              <a:lnSpc>
                <a:spcPts val="2239"/>
              </a:lnSpc>
            </a:pPr>
          </a:p>
          <a:p>
            <a:pPr algn="l">
              <a:lnSpc>
                <a:spcPts val="2239"/>
              </a:lnSpc>
            </a:pPr>
            <a:r>
              <a:rPr lang="en-US" sz="1599" spc="-47" b="true">
                <a:solidFill>
                  <a:srgbClr val="5CE1E6"/>
                </a:solidFill>
                <a:latin typeface="Open Sauce Bold"/>
                <a:ea typeface="Open Sauce Bold"/>
                <a:cs typeface="Open Sauce Bold"/>
                <a:sym typeface="Open Sauce Bold"/>
              </a:rPr>
              <a:t>¿Qué benef</a:t>
            </a:r>
            <a:r>
              <a:rPr lang="en-US" sz="1599" spc="-47" b="true">
                <a:solidFill>
                  <a:srgbClr val="5CE1E6"/>
                </a:solidFill>
                <a:latin typeface="Open Sauce Bold"/>
                <a:ea typeface="Open Sauce Bold"/>
                <a:cs typeface="Open Sauce Bold"/>
                <a:sym typeface="Open Sauce Bold"/>
              </a:rPr>
              <a:t>icios tiene utilizar un formato como JSON/SOAP?</a:t>
            </a:r>
          </a:p>
          <a:p>
            <a:pPr algn="l">
              <a:lnSpc>
                <a:spcPts val="2239"/>
              </a:lnSpc>
            </a:pPr>
          </a:p>
          <a:p>
            <a:pPr algn="l">
              <a:lnSpc>
                <a:spcPts val="2239"/>
              </a:lnSpc>
              <a:spcBef>
                <a:spcPct val="0"/>
              </a:spcBef>
            </a:pPr>
          </a:p>
        </p:txBody>
      </p:sp>
      <p:sp>
        <p:nvSpPr>
          <p:cNvPr name="TextBox 17" id="17"/>
          <p:cNvSpPr txBox="true"/>
          <p:nvPr/>
        </p:nvSpPr>
        <p:spPr>
          <a:xfrm rot="0">
            <a:off x="4823417" y="4890903"/>
            <a:ext cx="4104172" cy="51936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Usar un formato como JSON o SOAP aporta varios beneficios. Primero, estandariza la estructura de los mensajes, de forma que distintos servicios y lenguajes pueden entender la misma telemetría sin depender de detalles internos de implementación. Segundo, son formatos auto-descriptivos (los campos tienen nombres), lo que facilita depuración, extensibilidad y documentación: se pueden agregar campos nuevos sin romper necesariamente a los consumidores existentes. Tercero, muchos lenguajes ya tienen librerías maduras para serializar y deserializar JSON/SOAP, lo que reduce código “frágil” de parsing manual. Finalmente, estos formatos son independientes del transporte: el mismo JSON/SOAP puede viajar sobre HTTP, Kafka, archivos de log, WebSockets, etc., lo que da mucha flexibilidad para cambiar la infraestructura sin cambiar la representación lógica de los datos.</a:t>
            </a:r>
          </a:p>
          <a:p>
            <a:pPr algn="l">
              <a:lnSpc>
                <a:spcPts val="1960"/>
              </a:lnSpc>
              <a:spcBef>
                <a:spcPct val="0"/>
              </a:spcBef>
            </a:pPr>
          </a:p>
        </p:txBody>
      </p:sp>
      <p:sp>
        <p:nvSpPr>
          <p:cNvPr name="TextBox 18" id="18"/>
          <p:cNvSpPr txBox="true"/>
          <p:nvPr/>
        </p:nvSpPr>
        <p:spPr>
          <a:xfrm rot="0">
            <a:off x="9570633" y="3975496"/>
            <a:ext cx="3530664" cy="1378585"/>
          </a:xfrm>
          <a:prstGeom prst="rect">
            <a:avLst/>
          </a:prstGeom>
        </p:spPr>
        <p:txBody>
          <a:bodyPr anchor="t" rtlCol="false" tIns="0" lIns="0" bIns="0" rIns="0">
            <a:spAutoFit/>
          </a:bodyPr>
          <a:lstStyle/>
          <a:p>
            <a:pPr algn="l">
              <a:lnSpc>
                <a:spcPts val="2239"/>
              </a:lnSpc>
            </a:pPr>
          </a:p>
          <a:p>
            <a:pPr algn="l">
              <a:lnSpc>
                <a:spcPts val="2239"/>
              </a:lnSpc>
            </a:pPr>
            <a:r>
              <a:rPr lang="en-US" sz="1599" spc="-47">
                <a:solidFill>
                  <a:srgbClr val="5CE1E6"/>
                </a:solidFill>
                <a:latin typeface="Open Sauce"/>
                <a:ea typeface="Open Sauce"/>
                <a:cs typeface="Open Sauce"/>
                <a:sym typeface="Open Sauce"/>
              </a:rPr>
              <a:t>¿Para qué aplicacio</a:t>
            </a:r>
            <a:r>
              <a:rPr lang="en-US" sz="1599" spc="-47">
                <a:solidFill>
                  <a:srgbClr val="5CE1E6"/>
                </a:solidFill>
                <a:latin typeface="Open Sauce"/>
                <a:ea typeface="Open Sauce"/>
                <a:cs typeface="Open Sauce"/>
                <a:sym typeface="Open Sauce"/>
              </a:rPr>
              <a:t>nes tiene sentido usar Kafka? ¿Para cuáles no?</a:t>
            </a:r>
          </a:p>
          <a:p>
            <a:pPr algn="l">
              <a:lnSpc>
                <a:spcPts val="2239"/>
              </a:lnSpc>
            </a:pPr>
          </a:p>
          <a:p>
            <a:pPr algn="l">
              <a:lnSpc>
                <a:spcPts val="2239"/>
              </a:lnSpc>
              <a:spcBef>
                <a:spcPct val="0"/>
              </a:spcBef>
            </a:pPr>
          </a:p>
        </p:txBody>
      </p:sp>
      <p:sp>
        <p:nvSpPr>
          <p:cNvPr name="TextBox 19" id="19"/>
          <p:cNvSpPr txBox="true"/>
          <p:nvPr/>
        </p:nvSpPr>
        <p:spPr>
          <a:xfrm rot="0">
            <a:off x="9218208" y="5072491"/>
            <a:ext cx="4484646" cy="469836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Kafka tiene sentido en aplicaciones donde se generan flujos continuos de eventos y se necesita procesarlos de forma asíncrona y escalable. Ejemplos típicos son: telemetría de IoT (sensores, logs de dispositivos), monitoreo y métricas de sistemas, procesamiento de clics y eventos de usuarios en una web o app, pipelines de datos para analítica en tiempo real, integración entre microservicios mediante eventos y consolidación de logs de muchas fuentes. En cambio, no es la mejor herramienta para casos donde se requiere principalmente lectura/escritura directa de registros individuales con alta coherencia transaccional (por ejemplo, reemplazar un sistema OLTP clásico tipo sistema bancario), ni para aplicaciones muy pequeñas donde la sobrecarga de desplegar Kafka es mayor que el beneficio (un script sencillo, una app monolítica pequeña o comunicación directa simple entre dos servicios).</a:t>
            </a:r>
          </a:p>
          <a:p>
            <a:pPr algn="l">
              <a:lnSpc>
                <a:spcPts val="196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28">
                <a:alpha val="100000"/>
              </a:srgbClr>
            </a:gs>
            <a:gs pos="100000">
              <a:srgbClr val="002A4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768123" cy="9788778"/>
            <a:chOff x="0" y="0"/>
            <a:chExt cx="3603827" cy="6115866"/>
          </a:xfrm>
        </p:grpSpPr>
        <p:sp>
          <p:nvSpPr>
            <p:cNvPr name="Freeform 3" id="3"/>
            <p:cNvSpPr/>
            <p:nvPr/>
          </p:nvSpPr>
          <p:spPr>
            <a:xfrm flipH="false" flipV="false" rot="0">
              <a:off x="0" y="0"/>
              <a:ext cx="3603827" cy="6115866"/>
            </a:xfrm>
            <a:custGeom>
              <a:avLst/>
              <a:gdLst/>
              <a:ahLst/>
              <a:cxnLst/>
              <a:rect r="r" b="b" t="t" l="l"/>
              <a:pathLst>
                <a:path h="6115866" w="3603827">
                  <a:moveTo>
                    <a:pt x="3443808" y="0"/>
                  </a:moveTo>
                  <a:lnTo>
                    <a:pt x="160020" y="0"/>
                  </a:lnTo>
                  <a:lnTo>
                    <a:pt x="0" y="160020"/>
                  </a:lnTo>
                  <a:lnTo>
                    <a:pt x="0" y="5955846"/>
                  </a:lnTo>
                  <a:lnTo>
                    <a:pt x="160020" y="6115866"/>
                  </a:lnTo>
                  <a:lnTo>
                    <a:pt x="3443808" y="6115866"/>
                  </a:lnTo>
                  <a:lnTo>
                    <a:pt x="3603827" y="5955846"/>
                  </a:lnTo>
                  <a:lnTo>
                    <a:pt x="3603827" y="160020"/>
                  </a:lnTo>
                  <a:lnTo>
                    <a:pt x="3443808" y="0"/>
                  </a:lnTo>
                  <a:close/>
                </a:path>
              </a:pathLst>
            </a:custGeom>
            <a:solidFill>
              <a:srgbClr val="000000">
                <a:alpha val="0"/>
              </a:srgbClr>
            </a:solidFill>
            <a:ln w="9525" cap="sq">
              <a:solidFill>
                <a:srgbClr val="5CE1E6">
                  <a:alpha val="40000"/>
                </a:srgbClr>
              </a:solidFill>
              <a:prstDash val="solid"/>
              <a:miter/>
            </a:ln>
          </p:spPr>
        </p:sp>
        <p:sp>
          <p:nvSpPr>
            <p:cNvPr name="TextBox 4" id="4"/>
            <p:cNvSpPr txBox="true"/>
            <p:nvPr/>
          </p:nvSpPr>
          <p:spPr>
            <a:xfrm>
              <a:off x="63500" y="34925"/>
              <a:ext cx="3476827" cy="6017441"/>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1379700" y="1330687"/>
            <a:ext cx="5066123" cy="4573352"/>
            <a:chOff x="0" y="0"/>
            <a:chExt cx="2760001" cy="2491542"/>
          </a:xfrm>
        </p:grpSpPr>
        <p:sp>
          <p:nvSpPr>
            <p:cNvPr name="Freeform 6" id="6"/>
            <p:cNvSpPr/>
            <p:nvPr/>
          </p:nvSpPr>
          <p:spPr>
            <a:xfrm flipH="false" flipV="false" rot="0">
              <a:off x="0" y="0"/>
              <a:ext cx="2760001" cy="2491542"/>
            </a:xfrm>
            <a:custGeom>
              <a:avLst/>
              <a:gdLst/>
              <a:ahLst/>
              <a:cxnLst/>
              <a:rect r="r" b="b" t="t" l="l"/>
              <a:pathLst>
                <a:path h="2491542" w="2760001">
                  <a:moveTo>
                    <a:pt x="2599981" y="0"/>
                  </a:moveTo>
                  <a:lnTo>
                    <a:pt x="160020" y="0"/>
                  </a:lnTo>
                  <a:lnTo>
                    <a:pt x="0" y="160020"/>
                  </a:lnTo>
                  <a:lnTo>
                    <a:pt x="0" y="2331522"/>
                  </a:lnTo>
                  <a:lnTo>
                    <a:pt x="160020" y="2491542"/>
                  </a:lnTo>
                  <a:lnTo>
                    <a:pt x="2599981" y="2491542"/>
                  </a:lnTo>
                  <a:lnTo>
                    <a:pt x="2760001" y="2331522"/>
                  </a:lnTo>
                  <a:lnTo>
                    <a:pt x="2760001" y="160020"/>
                  </a:lnTo>
                  <a:lnTo>
                    <a:pt x="2599981" y="0"/>
                  </a:lnTo>
                  <a:close/>
                </a:path>
              </a:pathLst>
            </a:custGeom>
            <a:blipFill>
              <a:blip r:embed="rId2"/>
              <a:stretch>
                <a:fillRect l="-17643" t="0" r="-17643" b="0"/>
              </a:stretch>
            </a:blipFill>
          </p:spPr>
        </p:sp>
      </p:grpSp>
      <p:grpSp>
        <p:nvGrpSpPr>
          <p:cNvPr name="Group 7" id="7"/>
          <p:cNvGrpSpPr/>
          <p:nvPr/>
        </p:nvGrpSpPr>
        <p:grpSpPr>
          <a:xfrm rot="0">
            <a:off x="13565526" y="5143500"/>
            <a:ext cx="3693774" cy="4114800"/>
            <a:chOff x="0" y="0"/>
            <a:chExt cx="2012352" cy="2241725"/>
          </a:xfrm>
        </p:grpSpPr>
        <p:sp>
          <p:nvSpPr>
            <p:cNvPr name="Freeform 8" id="8"/>
            <p:cNvSpPr/>
            <p:nvPr/>
          </p:nvSpPr>
          <p:spPr>
            <a:xfrm flipH="false" flipV="false" rot="0">
              <a:off x="0" y="0"/>
              <a:ext cx="2012352" cy="2241725"/>
            </a:xfrm>
            <a:custGeom>
              <a:avLst/>
              <a:gdLst/>
              <a:ahLst/>
              <a:cxnLst/>
              <a:rect r="r" b="b" t="t" l="l"/>
              <a:pathLst>
                <a:path h="2241725" w="2012352">
                  <a:moveTo>
                    <a:pt x="1852332" y="0"/>
                  </a:moveTo>
                  <a:lnTo>
                    <a:pt x="160020" y="0"/>
                  </a:lnTo>
                  <a:lnTo>
                    <a:pt x="0" y="160020"/>
                  </a:lnTo>
                  <a:lnTo>
                    <a:pt x="0" y="2081705"/>
                  </a:lnTo>
                  <a:lnTo>
                    <a:pt x="160020" y="2241725"/>
                  </a:lnTo>
                  <a:lnTo>
                    <a:pt x="1852332" y="2241725"/>
                  </a:lnTo>
                  <a:lnTo>
                    <a:pt x="2012352" y="2081705"/>
                  </a:lnTo>
                  <a:lnTo>
                    <a:pt x="2012352" y="160020"/>
                  </a:lnTo>
                  <a:lnTo>
                    <a:pt x="1852332" y="0"/>
                  </a:lnTo>
                  <a:close/>
                </a:path>
              </a:pathLst>
            </a:custGeom>
            <a:blipFill>
              <a:blip r:embed="rId3"/>
              <a:stretch>
                <a:fillRect l="-7940" t="0" r="-58948" b="0"/>
              </a:stretch>
            </a:blipFill>
          </p:spPr>
        </p:sp>
      </p:grpSp>
      <p:sp>
        <p:nvSpPr>
          <p:cNvPr name="Freeform 9" id="9"/>
          <p:cNvSpPr/>
          <p:nvPr/>
        </p:nvSpPr>
        <p:spPr>
          <a:xfrm flipH="false" flipV="false" rot="0">
            <a:off x="7987187" y="5143500"/>
            <a:ext cx="2429893" cy="251825"/>
          </a:xfrm>
          <a:custGeom>
            <a:avLst/>
            <a:gdLst/>
            <a:ahLst/>
            <a:cxnLst/>
            <a:rect r="r" b="b" t="t" l="l"/>
            <a:pathLst>
              <a:path h="251825" w="2429893">
                <a:moveTo>
                  <a:pt x="0" y="0"/>
                </a:moveTo>
                <a:lnTo>
                  <a:pt x="2429893" y="0"/>
                </a:lnTo>
                <a:lnTo>
                  <a:pt x="2429893" y="251825"/>
                </a:lnTo>
                <a:lnTo>
                  <a:pt x="0" y="251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01675" y="1328043"/>
            <a:ext cx="9272113" cy="4737354"/>
          </a:xfrm>
          <a:prstGeom prst="rect">
            <a:avLst/>
          </a:prstGeom>
        </p:spPr>
        <p:txBody>
          <a:bodyPr anchor="t" rtlCol="false" tIns="0" lIns="0" bIns="0" rIns="0">
            <a:spAutoFit/>
          </a:bodyPr>
          <a:lstStyle/>
          <a:p>
            <a:pPr algn="l">
              <a:lnSpc>
                <a:spcPts val="4608"/>
              </a:lnSpc>
            </a:pPr>
          </a:p>
          <a:p>
            <a:pPr algn="l">
              <a:lnSpc>
                <a:spcPts val="4608"/>
              </a:lnSpc>
            </a:pPr>
            <a:r>
              <a:rPr lang="en-US" sz="4800">
                <a:solidFill>
                  <a:srgbClr val="5CE1E6"/>
                </a:solidFill>
                <a:latin typeface="SK Cuber"/>
                <a:ea typeface="SK Cuber"/>
                <a:cs typeface="SK Cuber"/>
                <a:sym typeface="SK Cuber"/>
              </a:rPr>
              <a:t>¿Qué ve</a:t>
            </a:r>
            <a:r>
              <a:rPr lang="en-US" sz="4800">
                <a:solidFill>
                  <a:srgbClr val="5CE1E6"/>
                </a:solidFill>
                <a:latin typeface="SK Cuber"/>
                <a:ea typeface="SK Cuber"/>
                <a:cs typeface="SK Cuber"/>
                <a:sym typeface="SK Cuber"/>
              </a:rPr>
              <a:t>ntajas y desventajas tiene el enfoque Pub/Sub de Kafka?</a:t>
            </a:r>
          </a:p>
          <a:p>
            <a:pPr algn="l">
              <a:lnSpc>
                <a:spcPts val="4608"/>
              </a:lnSpc>
            </a:pPr>
          </a:p>
          <a:p>
            <a:pPr algn="l">
              <a:lnSpc>
                <a:spcPts val="4608"/>
              </a:lnSpc>
            </a:pPr>
          </a:p>
        </p:txBody>
      </p:sp>
      <p:sp>
        <p:nvSpPr>
          <p:cNvPr name="TextBox 11" id="11"/>
          <p:cNvSpPr txBox="true"/>
          <p:nvPr/>
        </p:nvSpPr>
        <p:spPr>
          <a:xfrm rot="0">
            <a:off x="2563545" y="6284472"/>
            <a:ext cx="2698432" cy="273685"/>
          </a:xfrm>
          <a:prstGeom prst="rect">
            <a:avLst/>
          </a:prstGeom>
        </p:spPr>
        <p:txBody>
          <a:bodyPr anchor="t" rtlCol="false" tIns="0" lIns="0" bIns="0" rIns="0">
            <a:spAutoFit/>
          </a:bodyPr>
          <a:lstStyle/>
          <a:p>
            <a:pPr algn="ctr">
              <a:lnSpc>
                <a:spcPts val="2239"/>
              </a:lnSpc>
              <a:spcBef>
                <a:spcPct val="0"/>
              </a:spcBef>
            </a:pPr>
            <a:r>
              <a:rPr lang="en-US" b="true" sz="1599" spc="-47">
                <a:solidFill>
                  <a:srgbClr val="5CE1E6"/>
                </a:solidFill>
                <a:latin typeface="Open Sauce Bold"/>
                <a:ea typeface="Open Sauce Bold"/>
                <a:cs typeface="Open Sauce Bold"/>
                <a:sym typeface="Open Sauce Bold"/>
              </a:rPr>
              <a:t>ventajas</a:t>
            </a:r>
          </a:p>
        </p:txBody>
      </p:sp>
      <p:sp>
        <p:nvSpPr>
          <p:cNvPr name="TextBox 12" id="12"/>
          <p:cNvSpPr txBox="true"/>
          <p:nvPr/>
        </p:nvSpPr>
        <p:spPr>
          <a:xfrm rot="0">
            <a:off x="1379700" y="6789326"/>
            <a:ext cx="5182148" cy="3460115"/>
          </a:xfrm>
          <a:prstGeom prst="rect">
            <a:avLst/>
          </a:prstGeom>
        </p:spPr>
        <p:txBody>
          <a:bodyPr anchor="t" rtlCol="false" tIns="0" lIns="0" bIns="0" rIns="0">
            <a:spAutoFit/>
          </a:bodyPr>
          <a:lstStyle/>
          <a:p>
            <a:pPr algn="ctr">
              <a:lnSpc>
                <a:spcPts val="1960"/>
              </a:lnSpc>
            </a:pPr>
            <a:r>
              <a:rPr lang="en-US" sz="1400" spc="-42">
                <a:solidFill>
                  <a:srgbClr val="FFFFFF"/>
                </a:solidFill>
                <a:latin typeface="Open Sauce"/>
                <a:ea typeface="Open Sauce"/>
                <a:cs typeface="Open Sauce"/>
                <a:sym typeface="Open Sauce"/>
              </a:rPr>
              <a:t>El enfoque Pub/Sub de Kafka tiene varias ventajas importantes. Por un lado, desacopla a los Producers de los Consumers: el productor solo publica en un topic y no necesita saber quién consume, cuántos consumidores hay o en qué lenguaje están escritos. Además, Kafka está diseñado para ser altamente escalable y tolerante a fallos, mediante particiones y replicación, lo que permite manejar grandes volúmenes de datos en tiempo real. También ofrece persistencia: los mensajes se almacenan en disco por un tiempo configurado, de modo que los Consumers pueden reprocesar datos o incorporarse tarde. Finalmente, soporta múltiples Consumers leyendo el mismo stream de forma independiente (analítica, monitoreo, dashboards, etc.).</a:t>
            </a:r>
          </a:p>
          <a:p>
            <a:pPr algn="ctr">
              <a:lnSpc>
                <a:spcPts val="1960"/>
              </a:lnSpc>
              <a:spcBef>
                <a:spcPct val="0"/>
              </a:spcBef>
            </a:pPr>
          </a:p>
        </p:txBody>
      </p:sp>
      <p:sp>
        <p:nvSpPr>
          <p:cNvPr name="TextBox 13" id="13"/>
          <p:cNvSpPr txBox="true"/>
          <p:nvPr/>
        </p:nvSpPr>
        <p:spPr>
          <a:xfrm rot="0">
            <a:off x="7987187" y="6284472"/>
            <a:ext cx="2430656"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5CE1E6"/>
                </a:solidFill>
                <a:latin typeface="Open Sauce Bold"/>
                <a:ea typeface="Open Sauce Bold"/>
                <a:cs typeface="Open Sauce Bold"/>
                <a:sym typeface="Open Sauce Bold"/>
              </a:rPr>
              <a:t>desventajas</a:t>
            </a:r>
          </a:p>
        </p:txBody>
      </p:sp>
      <p:sp>
        <p:nvSpPr>
          <p:cNvPr name="TextBox 14" id="14"/>
          <p:cNvSpPr txBox="true"/>
          <p:nvPr/>
        </p:nvSpPr>
        <p:spPr>
          <a:xfrm rot="0">
            <a:off x="7987187" y="6789326"/>
            <a:ext cx="4550545" cy="2964815"/>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Open Sauce"/>
                <a:ea typeface="Open Sauce"/>
                <a:cs typeface="Open Sauce"/>
                <a:sym typeface="Open Sauce"/>
              </a:rPr>
              <a:t>Como desventajas, un sistema Pub/Sub con Kafka agrega complejidad operacional: requiere desplegar y administrar un clúster (brokers, zookeepers/ controllers, configuraciones, monitoreo). Además, no es la mejor opción cuando se necesita baja latencia extrema punto a punto o semánticas de transacción muy estrictas (por ejemplo, reemplazar directamente una base de datos relacional). También implica que los consumidores deben manejar temas como reintentos, idempotencia y orden parcial de mensajes, lo cual complica el código de la aplicación si no se diseña bien.</a:t>
            </a:r>
          </a:p>
          <a:p>
            <a:pPr algn="l">
              <a:lnSpc>
                <a:spcPts val="196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DAG46h0f6TY</dc:identifier>
  <dcterms:modified xsi:type="dcterms:W3CDTF">2011-08-01T06:04:30Z</dcterms:modified>
  <cp:revision>1</cp:revision>
  <dc:title>Blue and Dark Blue Futuristic Neon The Internet Presentation</dc:title>
</cp:coreProperties>
</file>